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309" r:id="rId2"/>
    <p:sldId id="256" r:id="rId3"/>
    <p:sldId id="310" r:id="rId4"/>
    <p:sldId id="257" r:id="rId5"/>
    <p:sldId id="258" r:id="rId6"/>
    <p:sldId id="278" r:id="rId7"/>
    <p:sldId id="285" r:id="rId8"/>
    <p:sldId id="281" r:id="rId9"/>
    <p:sldId id="280" r:id="rId10"/>
    <p:sldId id="300" r:id="rId11"/>
    <p:sldId id="260" r:id="rId12"/>
    <p:sldId id="284" r:id="rId13"/>
    <p:sldId id="301" r:id="rId14"/>
    <p:sldId id="261" r:id="rId15"/>
    <p:sldId id="262" r:id="rId16"/>
    <p:sldId id="296" r:id="rId17"/>
    <p:sldId id="265" r:id="rId18"/>
    <p:sldId id="279" r:id="rId19"/>
    <p:sldId id="268" r:id="rId20"/>
    <p:sldId id="303" r:id="rId21"/>
    <p:sldId id="308" r:id="rId22"/>
    <p:sldId id="269" r:id="rId23"/>
    <p:sldId id="302" r:id="rId24"/>
    <p:sldId id="270" r:id="rId25"/>
    <p:sldId id="298" r:id="rId26"/>
    <p:sldId id="304" r:id="rId27"/>
    <p:sldId id="305" r:id="rId28"/>
    <p:sldId id="306" r:id="rId29"/>
    <p:sldId id="271" r:id="rId30"/>
    <p:sldId id="272" r:id="rId31"/>
    <p:sldId id="273" r:id="rId32"/>
    <p:sldId id="274" r:id="rId33"/>
    <p:sldId id="275" r:id="rId34"/>
    <p:sldId id="276" r:id="rId35"/>
    <p:sldId id="307" r:id="rId36"/>
    <p:sldId id="277" r:id="rId37"/>
    <p:sldId id="288" r:id="rId38"/>
    <p:sldId id="287" r:id="rId39"/>
    <p:sldId id="286" r:id="rId40"/>
    <p:sldId id="299" r:id="rId4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C2C7A7-FCFF-404C-839E-3BBC150FB39A}" type="slidenum">
              <a:rPr lang="ar-IQ" smtClean="0"/>
              <a:pPr/>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C2C7A7-FCFF-404C-839E-3BBC150FB39A}" type="slidenum">
              <a:rPr lang="ar-IQ" smtClean="0"/>
              <a:pPr/>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0F0F6-E436-4EF1-9C77-196608474365}" type="datetimeFigureOut">
              <a:rPr lang="ar-IQ" smtClean="0"/>
              <a:pPr/>
              <a:t>13/08/1443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C2C7A7-FCFF-404C-839E-3BBC150FB39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E0F0F6-E436-4EF1-9C77-196608474365}" type="datetimeFigureOut">
              <a:rPr lang="ar-IQ" smtClean="0"/>
              <a:pPr/>
              <a:t>13/08/1443</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7C2C7A7-FCFF-404C-839E-3BBC150FB39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9040"/>
            <a:ext cx="8229600" cy="2664296"/>
          </a:xfrm>
        </p:spPr>
        <p:txBody>
          <a:bodyPr>
            <a:normAutofit fontScale="90000"/>
          </a:bodyPr>
          <a:lstStyle/>
          <a:p>
            <a:r>
              <a:rPr lang="en-US" sz="2800" b="1" dirty="0">
                <a:solidFill>
                  <a:srgbClr val="002060"/>
                </a:solidFill>
                <a:latin typeface="Garamond" pitchFamily="18" charset="0"/>
              </a:rPr>
              <a:t>University of Basrah</a:t>
            </a:r>
            <a:br>
              <a:rPr lang="en-US" sz="2800" b="1" dirty="0">
                <a:solidFill>
                  <a:srgbClr val="002060"/>
                </a:solidFill>
                <a:latin typeface="Garamond" pitchFamily="18" charset="0"/>
              </a:rPr>
            </a:br>
            <a:r>
              <a:rPr lang="en-US" sz="2800" b="1" dirty="0">
                <a:solidFill>
                  <a:srgbClr val="002060"/>
                </a:solidFill>
                <a:latin typeface="Garamond" pitchFamily="18" charset="0"/>
              </a:rPr>
              <a:t>College of Medicine/ Department of Human Anatomy</a:t>
            </a:r>
            <a:br>
              <a:rPr lang="en-US" sz="2800" b="1" dirty="0">
                <a:solidFill>
                  <a:srgbClr val="002060"/>
                </a:solidFill>
                <a:latin typeface="Garamond" pitchFamily="18" charset="0"/>
              </a:rPr>
            </a:br>
            <a:r>
              <a:rPr lang="en-US" sz="2800" b="1" dirty="0">
                <a:solidFill>
                  <a:srgbClr val="002060"/>
                </a:solidFill>
                <a:latin typeface="Garamond" pitchFamily="18" charset="0"/>
              </a:rPr>
              <a:t>First Class</a:t>
            </a:r>
            <a:br>
              <a:rPr lang="en-US" sz="2800" b="1" dirty="0">
                <a:solidFill>
                  <a:srgbClr val="002060"/>
                </a:solidFill>
                <a:latin typeface="Garamond" pitchFamily="18" charset="0"/>
              </a:rPr>
            </a:br>
            <a:r>
              <a:rPr lang="en-US" sz="2800" b="1" dirty="0">
                <a:solidFill>
                  <a:srgbClr val="002060"/>
                </a:solidFill>
                <a:latin typeface="Garamond" pitchFamily="18" charset="0"/>
              </a:rPr>
              <a:t>Medical Biology</a:t>
            </a:r>
            <a:br>
              <a:rPr lang="en-US" sz="2800" b="1">
                <a:solidFill>
                  <a:srgbClr val="002060"/>
                </a:solidFill>
                <a:latin typeface="Garamond" pitchFamily="18" charset="0"/>
              </a:rPr>
            </a:br>
            <a:br>
              <a:rPr lang="en-US" sz="2800" b="1" dirty="0">
                <a:solidFill>
                  <a:srgbClr val="002060"/>
                </a:solidFill>
                <a:latin typeface="Garamond" pitchFamily="18" charset="0"/>
              </a:rPr>
            </a:br>
            <a:br>
              <a:rPr lang="en-US" sz="2800" b="1" dirty="0">
                <a:solidFill>
                  <a:srgbClr val="002060"/>
                </a:solidFill>
                <a:latin typeface="Garamond" pitchFamily="18" charset="0"/>
              </a:rPr>
            </a:br>
            <a:endParaRPr lang="ar-IQ" sz="2800" b="1" dirty="0">
              <a:solidFill>
                <a:srgbClr val="002060"/>
              </a:solidFill>
              <a:latin typeface="Garamond"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734690"/>
            <a:ext cx="18722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48692"/>
            <a:ext cx="1500187"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79" y="1037605"/>
            <a:ext cx="1311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49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2">
                    <a:lumMod val="75000"/>
                  </a:schemeClr>
                </a:solidFill>
                <a:latin typeface="Garamond" pitchFamily="18" charset="0"/>
              </a:rPr>
              <a:t>Functions of exocrine glands</a:t>
            </a:r>
            <a:endParaRPr lang="ar-IQ" sz="3200" b="1" dirty="0">
              <a:solidFill>
                <a:schemeClr val="accent2">
                  <a:lumMod val="75000"/>
                </a:schemeClr>
              </a:solidFill>
              <a:latin typeface="Garamond" pitchFamily="18" charset="0"/>
            </a:endParaRPr>
          </a:p>
        </p:txBody>
      </p:sp>
      <p:sp>
        <p:nvSpPr>
          <p:cNvPr id="3" name="Content Placeholder 2"/>
          <p:cNvSpPr>
            <a:spLocks noGrp="1"/>
          </p:cNvSpPr>
          <p:nvPr>
            <p:ph idx="1"/>
          </p:nvPr>
        </p:nvSpPr>
        <p:spPr>
          <a:xfrm>
            <a:off x="323528" y="1600200"/>
            <a:ext cx="8363272" cy="4876800"/>
          </a:xfrm>
        </p:spPr>
        <p:txBody>
          <a:bodyPr>
            <a:normAutofit/>
          </a:bodyPr>
          <a:lstStyle/>
          <a:p>
            <a:pPr marL="0" indent="0" algn="l">
              <a:buNone/>
            </a:pPr>
            <a:r>
              <a:rPr lang="en-US" sz="2800" b="1" dirty="0">
                <a:solidFill>
                  <a:srgbClr val="002060"/>
                </a:solidFill>
                <a:latin typeface="Garamond" pitchFamily="18" charset="0"/>
                <a:ea typeface="Calibri"/>
                <a:cs typeface="Arial"/>
              </a:rPr>
              <a:t>Regulate body temperature</a:t>
            </a:r>
          </a:p>
          <a:p>
            <a:pPr marL="0" indent="0" algn="l">
              <a:buNone/>
            </a:pPr>
            <a:r>
              <a:rPr lang="en-US" sz="2800" b="1" dirty="0">
                <a:solidFill>
                  <a:srgbClr val="FF0000"/>
                </a:solidFill>
                <a:latin typeface="Garamond" pitchFamily="18" charset="0"/>
                <a:ea typeface="Calibri"/>
                <a:cs typeface="Arial"/>
              </a:rPr>
              <a:t>Sweat gland </a:t>
            </a:r>
          </a:p>
          <a:p>
            <a:pPr marL="0" indent="0" algn="l">
              <a:buNone/>
            </a:pPr>
            <a:r>
              <a:rPr lang="en-US" sz="2800" b="1" dirty="0">
                <a:solidFill>
                  <a:srgbClr val="002060"/>
                </a:solidFill>
                <a:latin typeface="Garamond" pitchFamily="18" charset="0"/>
                <a:ea typeface="Calibri"/>
                <a:cs typeface="Arial"/>
              </a:rPr>
              <a:t>Lubricate</a:t>
            </a:r>
          </a:p>
          <a:p>
            <a:pPr marL="0" indent="0" algn="l">
              <a:buNone/>
            </a:pPr>
            <a:r>
              <a:rPr lang="en-US" sz="2800" b="1" dirty="0">
                <a:solidFill>
                  <a:srgbClr val="FF0000"/>
                </a:solidFill>
                <a:latin typeface="Garamond" pitchFamily="18" charset="0"/>
                <a:ea typeface="Calibri"/>
                <a:cs typeface="Arial"/>
              </a:rPr>
              <a:t>Meibomian glands in eye</a:t>
            </a:r>
            <a:r>
              <a:rPr lang="en-US" sz="2800" b="1" dirty="0">
                <a:solidFill>
                  <a:srgbClr val="002060"/>
                </a:solidFill>
                <a:latin typeface="Garamond" pitchFamily="18" charset="0"/>
                <a:ea typeface="Calibri"/>
                <a:cs typeface="Arial"/>
              </a:rPr>
              <a:t> </a:t>
            </a:r>
          </a:p>
          <a:p>
            <a:pPr marL="0" indent="0" algn="l">
              <a:buNone/>
            </a:pPr>
            <a:r>
              <a:rPr lang="en-US" sz="2800" b="1" dirty="0">
                <a:solidFill>
                  <a:srgbClr val="002060"/>
                </a:solidFill>
                <a:latin typeface="Garamond" pitchFamily="18" charset="0"/>
                <a:ea typeface="Calibri"/>
                <a:cs typeface="Arial"/>
              </a:rPr>
              <a:t> Nurture newborns (lactation)</a:t>
            </a:r>
          </a:p>
          <a:p>
            <a:pPr marL="0" indent="0" algn="l">
              <a:buNone/>
            </a:pPr>
            <a:r>
              <a:rPr lang="en-US" sz="2800" b="1" dirty="0">
                <a:solidFill>
                  <a:srgbClr val="FF0000"/>
                </a:solidFill>
                <a:latin typeface="Garamond" pitchFamily="18" charset="0"/>
                <a:ea typeface="Calibri"/>
                <a:cs typeface="Arial"/>
              </a:rPr>
              <a:t>Mammary gland</a:t>
            </a:r>
          </a:p>
          <a:p>
            <a:pPr marL="0" indent="0" algn="l">
              <a:buNone/>
            </a:pPr>
            <a:r>
              <a:rPr lang="en-US" sz="2800" b="1" dirty="0">
                <a:solidFill>
                  <a:srgbClr val="002060"/>
                </a:solidFill>
                <a:latin typeface="Garamond" pitchFamily="18" charset="0"/>
                <a:ea typeface="Calibri"/>
                <a:cs typeface="Arial"/>
              </a:rPr>
              <a:t> Aid in digestion, and aid in reproduction.</a:t>
            </a:r>
          </a:p>
          <a:p>
            <a:pPr marL="0" indent="0" algn="l">
              <a:buNone/>
            </a:pPr>
            <a:r>
              <a:rPr lang="en-US" sz="2800" b="1" dirty="0">
                <a:solidFill>
                  <a:srgbClr val="FF0000"/>
                </a:solidFill>
                <a:latin typeface="Garamond" pitchFamily="18" charset="0"/>
                <a:ea typeface="Calibri"/>
                <a:cs typeface="Arial"/>
              </a:rPr>
              <a:t>Salivary gland </a:t>
            </a:r>
            <a:r>
              <a:rPr lang="en-US" sz="2800" b="1">
                <a:solidFill>
                  <a:srgbClr val="FF0000"/>
                </a:solidFill>
                <a:latin typeface="Garamond" pitchFamily="18" charset="0"/>
                <a:ea typeface="Calibri"/>
                <a:cs typeface="Arial"/>
              </a:rPr>
              <a:t>and gonads.</a:t>
            </a:r>
            <a:endParaRPr lang="ar-IQ" sz="2800" b="1" dirty="0">
              <a:solidFill>
                <a:srgbClr val="FF0000"/>
              </a:solidFill>
              <a:latin typeface="Garamond" pitchFamily="18" charset="0"/>
            </a:endParaRPr>
          </a:p>
        </p:txBody>
      </p:sp>
    </p:spTree>
    <p:extLst>
      <p:ext uri="{BB962C8B-B14F-4D97-AF65-F5344CB8AC3E}">
        <p14:creationId xmlns:p14="http://schemas.microsoft.com/office/powerpoint/2010/main" val="370403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579296" cy="5954766"/>
          </a:xfrm>
        </p:spPr>
        <p:txBody>
          <a:bodyPr>
            <a:normAutofit lnSpcReduction="10000"/>
          </a:bodyPr>
          <a:lstStyle/>
          <a:p>
            <a:pPr marL="0" indent="0" algn="l" rtl="0">
              <a:buNone/>
            </a:pPr>
            <a:r>
              <a:rPr lang="en-US" sz="2800" b="1" dirty="0">
                <a:solidFill>
                  <a:srgbClr val="FF0000"/>
                </a:solidFill>
                <a:latin typeface="Garamond" pitchFamily="18" charset="0"/>
              </a:rPr>
              <a:t>2-Endocrine glands  </a:t>
            </a:r>
          </a:p>
          <a:p>
            <a:pPr marL="0" indent="0" algn="l" rtl="0">
              <a:buNone/>
            </a:pPr>
            <a:endParaRPr lang="en-US" sz="2800" b="1" dirty="0">
              <a:latin typeface="Garamond" pitchFamily="18" charset="0"/>
            </a:endParaRPr>
          </a:p>
          <a:p>
            <a:pPr marL="0" indent="0" algn="l" rtl="0">
              <a:buNone/>
            </a:pPr>
            <a:r>
              <a:rPr lang="en-US" sz="2800" b="1" dirty="0">
                <a:solidFill>
                  <a:srgbClr val="002060"/>
                </a:solidFill>
                <a:latin typeface="Garamond" pitchFamily="18" charset="0"/>
              </a:rPr>
              <a:t>Derived from specialized epithelial cells but the connection to the exterior duct has disappeared. </a:t>
            </a:r>
          </a:p>
          <a:p>
            <a:pPr marL="0" indent="0" algn="l" rtl="0">
              <a:buNone/>
            </a:pPr>
            <a:endParaRPr lang="en-US" sz="2800" b="1" dirty="0">
              <a:solidFill>
                <a:srgbClr val="002060"/>
              </a:solidFill>
              <a:latin typeface="Garamond" pitchFamily="18" charset="0"/>
            </a:endParaRPr>
          </a:p>
          <a:p>
            <a:pPr marL="0" indent="0" algn="l" rtl="0">
              <a:buNone/>
            </a:pPr>
            <a:r>
              <a:rPr lang="en-US" sz="2800" b="1" dirty="0">
                <a:solidFill>
                  <a:srgbClr val="002060"/>
                </a:solidFill>
                <a:latin typeface="Garamond" pitchFamily="18" charset="0"/>
              </a:rPr>
              <a:t>Endocrine cells are typically aggregate as</a:t>
            </a:r>
          </a:p>
          <a:p>
            <a:pPr marL="0" indent="0" algn="l" rtl="0">
              <a:buNone/>
            </a:pPr>
            <a:r>
              <a:rPr lang="en-US" sz="2800" b="1" dirty="0">
                <a:solidFill>
                  <a:srgbClr val="002060"/>
                </a:solidFill>
                <a:latin typeface="Garamond" pitchFamily="18" charset="0"/>
              </a:rPr>
              <a:t> 1-</a:t>
            </a:r>
            <a:r>
              <a:rPr lang="en-US" sz="2800" b="1" u="sng" dirty="0">
                <a:solidFill>
                  <a:srgbClr val="C00000"/>
                </a:solidFill>
                <a:latin typeface="Garamond" pitchFamily="18" charset="0"/>
              </a:rPr>
              <a:t>Cords</a:t>
            </a:r>
            <a:r>
              <a:rPr lang="en-US" sz="2800" b="1" dirty="0">
                <a:solidFill>
                  <a:srgbClr val="C00000"/>
                </a:solidFill>
                <a:latin typeface="Garamond" pitchFamily="18" charset="0"/>
              </a:rPr>
              <a:t> </a:t>
            </a:r>
            <a:r>
              <a:rPr lang="en-US" sz="2800" b="1" dirty="0">
                <a:solidFill>
                  <a:srgbClr val="002060"/>
                </a:solidFill>
                <a:latin typeface="Garamond" pitchFamily="18" charset="0"/>
              </a:rPr>
              <a:t>which passes their secretion into blood vesicles  such as( adrenal gland). </a:t>
            </a:r>
          </a:p>
          <a:p>
            <a:pPr marL="0" indent="0" algn="l" rtl="0">
              <a:buNone/>
            </a:pPr>
            <a:endParaRPr lang="en-US" sz="2800" b="1" dirty="0">
              <a:solidFill>
                <a:srgbClr val="002060"/>
              </a:solidFill>
              <a:latin typeface="Garamond" pitchFamily="18" charset="0"/>
            </a:endParaRPr>
          </a:p>
          <a:p>
            <a:pPr marL="0" indent="0" algn="l" rtl="0">
              <a:buNone/>
            </a:pPr>
            <a:r>
              <a:rPr lang="en-US" sz="2800" b="1" dirty="0">
                <a:solidFill>
                  <a:srgbClr val="002060"/>
                </a:solidFill>
                <a:latin typeface="Garamond" pitchFamily="18" charset="0"/>
              </a:rPr>
              <a:t> 2-</a:t>
            </a:r>
            <a:r>
              <a:rPr lang="en-US" sz="2800" b="1" u="sng" dirty="0">
                <a:solidFill>
                  <a:srgbClr val="C00000"/>
                </a:solidFill>
                <a:latin typeface="Garamond" pitchFamily="18" charset="0"/>
              </a:rPr>
              <a:t>Follicle </a:t>
            </a:r>
            <a:r>
              <a:rPr lang="en-US" sz="2800" b="1" dirty="0">
                <a:solidFill>
                  <a:srgbClr val="002060"/>
                </a:solidFill>
                <a:latin typeface="Garamond" pitchFamily="18" charset="0"/>
              </a:rPr>
              <a:t>which is epithelial cells called follicular cells surround a cavity or vesicle fill with non cellular material called </a:t>
            </a:r>
            <a:r>
              <a:rPr lang="en-US" sz="2800" b="1" dirty="0">
                <a:solidFill>
                  <a:srgbClr val="C00000"/>
                </a:solidFill>
                <a:latin typeface="Garamond" pitchFamily="18" charset="0"/>
              </a:rPr>
              <a:t>( hormone) </a:t>
            </a:r>
            <a:r>
              <a:rPr lang="en-US" sz="2800" b="1" dirty="0">
                <a:solidFill>
                  <a:srgbClr val="002060"/>
                </a:solidFill>
                <a:latin typeface="Garamond" pitchFamily="18" charset="0"/>
              </a:rPr>
              <a:t>and also passes their secretion into blood vesicles.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611560" y="1785926"/>
            <a:ext cx="3071834" cy="242889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340" y="1988840"/>
            <a:ext cx="47371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lumMod val="75000"/>
                  </a:schemeClr>
                </a:solidFill>
                <a:latin typeface="Garamond" pitchFamily="18" charset="0"/>
              </a:rPr>
              <a:t>Functions of endocrine glands</a:t>
            </a:r>
            <a:endParaRPr lang="ar-IQ" sz="3200" b="1" dirty="0">
              <a:solidFill>
                <a:schemeClr val="accent1">
                  <a:lumMod val="75000"/>
                </a:schemeClr>
              </a:solidFill>
              <a:latin typeface="Garamond" pitchFamily="18" charset="0"/>
            </a:endParaRPr>
          </a:p>
        </p:txBody>
      </p:sp>
      <p:sp>
        <p:nvSpPr>
          <p:cNvPr id="3" name="Content Placeholder 2"/>
          <p:cNvSpPr>
            <a:spLocks noGrp="1"/>
          </p:cNvSpPr>
          <p:nvPr>
            <p:ph idx="1"/>
          </p:nvPr>
        </p:nvSpPr>
        <p:spPr/>
        <p:txBody>
          <a:bodyPr>
            <a:normAutofit/>
          </a:bodyPr>
          <a:lstStyle/>
          <a:p>
            <a:pPr marL="0" indent="0" algn="l">
              <a:buNone/>
            </a:pPr>
            <a:r>
              <a:rPr lang="en-US" sz="2800" b="1" dirty="0">
                <a:solidFill>
                  <a:srgbClr val="002060"/>
                </a:solidFill>
                <a:latin typeface="Garamond" pitchFamily="18" charset="0"/>
                <a:ea typeface="Calibri"/>
                <a:cs typeface="Arial"/>
              </a:rPr>
              <a:t>Control the hormone production where the hormones stay in the gland until the body calls on them </a:t>
            </a:r>
          </a:p>
          <a:p>
            <a:pPr marL="0" indent="0" algn="l">
              <a:buNone/>
            </a:pPr>
            <a:endParaRPr lang="en-US" sz="2800" b="1" dirty="0">
              <a:solidFill>
                <a:srgbClr val="FF0000"/>
              </a:solidFill>
              <a:latin typeface="Garamond" pitchFamily="18" charset="0"/>
              <a:ea typeface="Calibri"/>
            </a:endParaRPr>
          </a:p>
          <a:p>
            <a:pPr marL="0" indent="0" algn="l">
              <a:buNone/>
            </a:pPr>
            <a:r>
              <a:rPr lang="en-US" sz="2800" b="1" dirty="0">
                <a:solidFill>
                  <a:srgbClr val="FF0000"/>
                </a:solidFill>
                <a:latin typeface="Garamond" pitchFamily="18" charset="0"/>
                <a:ea typeface="Calibri"/>
              </a:rPr>
              <a:t>Pituitary gland, ovaries, testes, thyroid gland, parathyroid gland and adrenal gland.</a:t>
            </a:r>
            <a:endParaRPr lang="ar-IQ" sz="2800" b="1" dirty="0">
              <a:solidFill>
                <a:srgbClr val="FF0000"/>
              </a:solidFill>
              <a:latin typeface="Garamond" pitchFamily="18" charset="0"/>
            </a:endParaRPr>
          </a:p>
        </p:txBody>
      </p:sp>
    </p:spTree>
    <p:extLst>
      <p:ext uri="{BB962C8B-B14F-4D97-AF65-F5344CB8AC3E}">
        <p14:creationId xmlns:p14="http://schemas.microsoft.com/office/powerpoint/2010/main" val="393234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08720"/>
            <a:ext cx="8229600" cy="4572000"/>
          </a:xfrm>
        </p:spPr>
        <p:txBody>
          <a:bodyPr>
            <a:normAutofit/>
          </a:bodyPr>
          <a:lstStyle/>
          <a:p>
            <a:pPr algn="l">
              <a:buNone/>
            </a:pPr>
            <a:r>
              <a:rPr lang="en-US" sz="2800" b="1" dirty="0">
                <a:solidFill>
                  <a:srgbClr val="FF0000"/>
                </a:solidFill>
                <a:latin typeface="Garamond" pitchFamily="18" charset="0"/>
              </a:rPr>
              <a:t>3- Mixed glands :</a:t>
            </a:r>
          </a:p>
          <a:p>
            <a:pPr algn="l">
              <a:buNone/>
            </a:pPr>
            <a:endParaRPr lang="en-US" sz="2800" b="1" dirty="0">
              <a:solidFill>
                <a:srgbClr val="FF0000"/>
              </a:solidFill>
              <a:latin typeface="Garamond" pitchFamily="18" charset="0"/>
            </a:endParaRPr>
          </a:p>
          <a:p>
            <a:pPr algn="l">
              <a:buNone/>
            </a:pPr>
            <a:r>
              <a:rPr lang="en-US" sz="2800" b="1" dirty="0">
                <a:solidFill>
                  <a:srgbClr val="002060"/>
                </a:solidFill>
                <a:latin typeface="Garamond" pitchFamily="18" charset="0"/>
              </a:rPr>
              <a:t>In this glands group of cells secreted into duct and another group of cell secrete into blood stream e.g. </a:t>
            </a:r>
            <a:r>
              <a:rPr lang="en-US" sz="2800" b="1" dirty="0">
                <a:solidFill>
                  <a:srgbClr val="FF0000"/>
                </a:solidFill>
                <a:latin typeface="Garamond" pitchFamily="18" charset="0"/>
              </a:rPr>
              <a:t>(pancreas, liver ,ovary)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4876800"/>
          </a:xfrm>
        </p:spPr>
        <p:txBody>
          <a:bodyPr>
            <a:normAutofit/>
          </a:bodyPr>
          <a:lstStyle/>
          <a:p>
            <a:pPr marL="548640" lvl="2" indent="0" algn="ctr">
              <a:buNone/>
            </a:pPr>
            <a:r>
              <a:rPr lang="en-US" sz="3600" b="1" dirty="0">
                <a:solidFill>
                  <a:schemeClr val="accent1">
                    <a:lumMod val="75000"/>
                  </a:schemeClr>
                </a:solidFill>
                <a:latin typeface="Garamond" pitchFamily="18" charset="0"/>
              </a:rPr>
              <a:t>Classification of exocrine glands</a:t>
            </a:r>
            <a:endParaRPr lang="ar-IQ" sz="3600" b="1" dirty="0">
              <a:solidFill>
                <a:schemeClr val="accent1">
                  <a:lumMod val="75000"/>
                </a:schemeClr>
              </a:solidFill>
              <a:latin typeface="Garamond" pitchFamily="18" charset="0"/>
            </a:endParaRPr>
          </a:p>
        </p:txBody>
      </p:sp>
      <p:sp>
        <p:nvSpPr>
          <p:cNvPr id="2" name="Rectangle 1"/>
          <p:cNvSpPr/>
          <p:nvPr/>
        </p:nvSpPr>
        <p:spPr>
          <a:xfrm>
            <a:off x="683568" y="1268760"/>
            <a:ext cx="7704856" cy="5349157"/>
          </a:xfrm>
          <a:prstGeom prst="rect">
            <a:avLst/>
          </a:prstGeom>
        </p:spPr>
        <p:txBody>
          <a:bodyPr wrap="square">
            <a:spAutoFit/>
          </a:bodyPr>
          <a:lstStyle/>
          <a:p>
            <a:pPr marL="182880" indent="-182880" algn="l">
              <a:spcBef>
                <a:spcPct val="20000"/>
              </a:spcBef>
              <a:buClr>
                <a:srgbClr val="D34817"/>
              </a:buClr>
              <a:buSzPct val="85000"/>
            </a:pPr>
            <a:r>
              <a:rPr lang="en-US" sz="2800" b="1" dirty="0">
                <a:solidFill>
                  <a:srgbClr val="002060"/>
                </a:solidFill>
                <a:latin typeface="Garamond" pitchFamily="18" charset="0"/>
              </a:rPr>
              <a:t>Exocrine glands can be classified into different types of glands according to various criteria :</a:t>
            </a:r>
          </a:p>
          <a:p>
            <a:pPr marL="182880" lvl="0" indent="-182880" algn="l">
              <a:spcBef>
                <a:spcPct val="20000"/>
              </a:spcBef>
              <a:buClr>
                <a:srgbClr val="D34817"/>
              </a:buClr>
              <a:buSzPct val="85000"/>
            </a:pPr>
            <a:r>
              <a:rPr lang="en-US" sz="2800" b="1" dirty="0">
                <a:solidFill>
                  <a:srgbClr val="002060"/>
                </a:solidFill>
                <a:latin typeface="Garamond" pitchFamily="18" charset="0"/>
              </a:rPr>
              <a:t> </a:t>
            </a:r>
          </a:p>
          <a:p>
            <a:pPr lvl="0" algn="l" rtl="0">
              <a:spcBef>
                <a:spcPct val="20000"/>
              </a:spcBef>
              <a:buClr>
                <a:srgbClr val="D34817"/>
              </a:buClr>
              <a:buSzPct val="85000"/>
            </a:pPr>
            <a:r>
              <a:rPr lang="en-US" sz="2800" b="1" dirty="0">
                <a:solidFill>
                  <a:srgbClr val="FF0000"/>
                </a:solidFill>
                <a:latin typeface="Garamond" pitchFamily="18" charset="0"/>
              </a:rPr>
              <a:t>A-The glands are classified according to   the </a:t>
            </a:r>
            <a:r>
              <a:rPr lang="en-US" sz="2800" b="1" u="sng" dirty="0">
                <a:solidFill>
                  <a:srgbClr val="FF0000"/>
                </a:solidFill>
                <a:latin typeface="Garamond" pitchFamily="18" charset="0"/>
              </a:rPr>
              <a:t>number of the cells </a:t>
            </a:r>
            <a:r>
              <a:rPr lang="en-US" sz="2800" b="1" dirty="0">
                <a:solidFill>
                  <a:srgbClr val="FF0000"/>
                </a:solidFill>
                <a:latin typeface="Garamond" pitchFamily="18" charset="0"/>
              </a:rPr>
              <a:t>into : </a:t>
            </a:r>
          </a:p>
          <a:p>
            <a:pPr lvl="0" algn="l" rtl="0">
              <a:spcBef>
                <a:spcPct val="20000"/>
              </a:spcBef>
              <a:buClr>
                <a:srgbClr val="D34817"/>
              </a:buClr>
              <a:buSzPct val="85000"/>
            </a:pPr>
            <a:endParaRPr lang="en-US" sz="2800" b="1" dirty="0">
              <a:solidFill>
                <a:srgbClr val="002060"/>
              </a:solidFill>
              <a:latin typeface="Garamond" pitchFamily="18" charset="0"/>
            </a:endParaRPr>
          </a:p>
          <a:p>
            <a:pPr lvl="0" algn="l" rtl="0">
              <a:spcBef>
                <a:spcPct val="20000"/>
              </a:spcBef>
              <a:buClr>
                <a:srgbClr val="D34817"/>
              </a:buClr>
              <a:buSzPct val="85000"/>
            </a:pPr>
            <a:r>
              <a:rPr lang="en-US" sz="2800" b="1" dirty="0">
                <a:solidFill>
                  <a:srgbClr val="C00000"/>
                </a:solidFill>
                <a:latin typeface="Garamond" pitchFamily="18" charset="0"/>
              </a:rPr>
              <a:t>1-Unicellular glands :</a:t>
            </a:r>
          </a:p>
          <a:p>
            <a:pPr lvl="0" algn="l" rtl="0">
              <a:spcBef>
                <a:spcPct val="20000"/>
              </a:spcBef>
              <a:buClr>
                <a:srgbClr val="D34817"/>
              </a:buClr>
              <a:buSzPct val="85000"/>
            </a:pPr>
            <a:r>
              <a:rPr lang="en-US" sz="2800" b="1" dirty="0">
                <a:solidFill>
                  <a:srgbClr val="002060"/>
                </a:solidFill>
                <a:latin typeface="Garamond" pitchFamily="18" charset="0"/>
              </a:rPr>
              <a:t>Isolated secretory  cells located in anon secretory epithelium, </a:t>
            </a:r>
          </a:p>
          <a:p>
            <a:pPr lvl="0" algn="l" rtl="0">
              <a:spcBef>
                <a:spcPct val="20000"/>
              </a:spcBef>
              <a:buClr>
                <a:srgbClr val="D34817"/>
              </a:buClr>
              <a:buSzPct val="85000"/>
            </a:pPr>
            <a:r>
              <a:rPr lang="en-US" sz="2800" b="1" dirty="0">
                <a:solidFill>
                  <a:srgbClr val="FF0000"/>
                </a:solidFill>
                <a:latin typeface="Garamond" pitchFamily="18" charset="0"/>
              </a:rPr>
              <a:t>Example, Goblet cells among absorption cells in intestinal epithelium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196752"/>
            <a:ext cx="5780087"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971600" y="3140968"/>
            <a:ext cx="108012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971600" y="2492896"/>
            <a:ext cx="23042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854" y="3296017"/>
            <a:ext cx="1715534" cy="276999"/>
          </a:xfrm>
          <a:prstGeom prst="rect">
            <a:avLst/>
          </a:prstGeom>
          <a:noFill/>
        </p:spPr>
        <p:txBody>
          <a:bodyPr wrap="none" rtlCol="1">
            <a:spAutoFit/>
          </a:bodyPr>
          <a:lstStyle/>
          <a:p>
            <a:r>
              <a:rPr lang="en-US" sz="1200" b="1" dirty="0">
                <a:latin typeface="Garamond" pitchFamily="18" charset="0"/>
              </a:rPr>
              <a:t>Goblet cells in intestine</a:t>
            </a:r>
            <a:endParaRPr lang="ar-IQ" sz="1200" b="1" dirty="0">
              <a:latin typeface="Garamond" pitchFamily="18" charset="0"/>
            </a:endParaRPr>
          </a:p>
        </p:txBody>
      </p:sp>
      <p:cxnSp>
        <p:nvCxnSpPr>
          <p:cNvPr id="8" name="Straight Arrow Connector 7"/>
          <p:cNvCxnSpPr/>
          <p:nvPr/>
        </p:nvCxnSpPr>
        <p:spPr>
          <a:xfrm flipV="1">
            <a:off x="1187624" y="3573016"/>
            <a:ext cx="1440160" cy="897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5592" y="4293096"/>
            <a:ext cx="704040" cy="276999"/>
          </a:xfrm>
          <a:prstGeom prst="rect">
            <a:avLst/>
          </a:prstGeom>
          <a:noFill/>
        </p:spPr>
        <p:txBody>
          <a:bodyPr wrap="none" rtlCol="1">
            <a:spAutoFit/>
          </a:bodyPr>
          <a:lstStyle/>
          <a:p>
            <a:r>
              <a:rPr lang="en-US" sz="1200" b="1" dirty="0">
                <a:latin typeface="Garamond" pitchFamily="18" charset="0"/>
              </a:rPr>
              <a:t>Basal n.</a:t>
            </a:r>
            <a:endParaRPr lang="ar-IQ" sz="1200" b="1" dirty="0">
              <a:latin typeface="Garamond" pitchFamily="18" charset="0"/>
            </a:endParaRPr>
          </a:p>
        </p:txBody>
      </p:sp>
    </p:spTree>
    <p:extLst>
      <p:ext uri="{BB962C8B-B14F-4D97-AF65-F5344CB8AC3E}">
        <p14:creationId xmlns:p14="http://schemas.microsoft.com/office/powerpoint/2010/main" val="84249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6026204"/>
          </a:xfrm>
        </p:spPr>
        <p:txBody>
          <a:bodyPr>
            <a:normAutofit/>
          </a:bodyPr>
          <a:lstStyle/>
          <a:p>
            <a:pPr algn="l">
              <a:buNone/>
            </a:pPr>
            <a:r>
              <a:rPr lang="en-US" sz="2800" b="1" dirty="0">
                <a:solidFill>
                  <a:srgbClr val="C00000"/>
                </a:solidFill>
                <a:latin typeface="Garamond" pitchFamily="18" charset="0"/>
              </a:rPr>
              <a:t>2-Multicllular gland</a:t>
            </a:r>
          </a:p>
          <a:p>
            <a:pPr algn="l">
              <a:buNone/>
            </a:pPr>
            <a:r>
              <a:rPr lang="en-US" sz="2800" b="1" dirty="0">
                <a:solidFill>
                  <a:srgbClr val="FF0000"/>
                </a:solidFill>
                <a:latin typeface="Garamond" pitchFamily="18" charset="0"/>
              </a:rPr>
              <a:t>a-Simple gland :</a:t>
            </a:r>
          </a:p>
          <a:p>
            <a:pPr algn="l">
              <a:buNone/>
            </a:pPr>
            <a:r>
              <a:rPr lang="en-US" sz="2800" b="1" dirty="0">
                <a:solidFill>
                  <a:srgbClr val="002060"/>
                </a:solidFill>
                <a:latin typeface="Garamond" pitchFamily="18" charset="0"/>
              </a:rPr>
              <a:t>Duct portion is unbranched  ( the secretory portion attached to the duct may be branched)</a:t>
            </a:r>
          </a:p>
          <a:p>
            <a:pPr algn="l">
              <a:buNone/>
            </a:pPr>
            <a:endParaRPr lang="en-US" sz="2800" b="1" dirty="0">
              <a:solidFill>
                <a:srgbClr val="FF0000"/>
              </a:solidFill>
              <a:latin typeface="Garamond" pitchFamily="18" charset="0"/>
            </a:endParaRPr>
          </a:p>
          <a:p>
            <a:pPr algn="l">
              <a:buNone/>
            </a:pPr>
            <a:endParaRPr lang="en-US" sz="2800" b="1" dirty="0">
              <a:solidFill>
                <a:srgbClr val="FF0000"/>
              </a:solidFill>
              <a:latin typeface="Garamond" pitchFamily="18" charset="0"/>
            </a:endParaRPr>
          </a:p>
          <a:p>
            <a:pPr algn="l">
              <a:buNone/>
            </a:pPr>
            <a:r>
              <a:rPr lang="en-US" sz="2800" b="1" dirty="0">
                <a:solidFill>
                  <a:srgbClr val="FF0000"/>
                </a:solidFill>
                <a:latin typeface="Garamond" pitchFamily="18" charset="0"/>
              </a:rPr>
              <a:t>b-compound glands :</a:t>
            </a:r>
          </a:p>
          <a:p>
            <a:pPr algn="l">
              <a:buNone/>
            </a:pPr>
            <a:r>
              <a:rPr lang="en-US" sz="2800" b="1" dirty="0">
                <a:solidFill>
                  <a:srgbClr val="002060"/>
                </a:solidFill>
                <a:latin typeface="Garamond" pitchFamily="18" charset="0"/>
              </a:rPr>
              <a:t>Have duct that branch repediatly, the secretory portion can be tubular (pyloric stomaic) acinar (pancreas) or tubuloacinar ( prostate).</a:t>
            </a:r>
          </a:p>
          <a:p>
            <a:pPr algn="l">
              <a:buNone/>
            </a:pPr>
            <a:endParaRPr lang="ar-IQ" sz="2800" b="1" dirty="0">
              <a:solidFill>
                <a:srgbClr val="002060"/>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395536" y="836712"/>
            <a:ext cx="8496944" cy="56402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00108"/>
            <a:ext cx="8229600" cy="5454700"/>
          </a:xfrm>
        </p:spPr>
        <p:txBody>
          <a:bodyPr/>
          <a:lstStyle/>
          <a:p>
            <a:pPr marL="0" indent="0" algn="l">
              <a:buNone/>
            </a:pPr>
            <a:r>
              <a:rPr lang="en-US" sz="2800" b="1" dirty="0">
                <a:solidFill>
                  <a:srgbClr val="FF0000"/>
                </a:solidFill>
                <a:latin typeface="Garamond" pitchFamily="18" charset="0"/>
              </a:rPr>
              <a:t>B- The glands are classified according to the </a:t>
            </a:r>
            <a:r>
              <a:rPr lang="en-US" sz="2800" b="1" u="sng" dirty="0">
                <a:solidFill>
                  <a:srgbClr val="FF0000"/>
                </a:solidFill>
                <a:latin typeface="Garamond" pitchFamily="18" charset="0"/>
              </a:rPr>
              <a:t>type of secretion :</a:t>
            </a:r>
          </a:p>
          <a:p>
            <a:pPr algn="l" rtl="0">
              <a:buNone/>
            </a:pPr>
            <a:r>
              <a:rPr lang="en-US" sz="2800" b="1" dirty="0">
                <a:solidFill>
                  <a:srgbClr val="C00000"/>
                </a:solidFill>
                <a:latin typeface="Garamond" pitchFamily="18" charset="0"/>
              </a:rPr>
              <a:t>1-Mucous glands :</a:t>
            </a:r>
          </a:p>
          <a:p>
            <a:pPr algn="l" rtl="0">
              <a:buNone/>
            </a:pPr>
            <a:r>
              <a:rPr lang="en-US" sz="2800" b="1" dirty="0">
                <a:solidFill>
                  <a:srgbClr val="002060"/>
                </a:solidFill>
                <a:latin typeface="Garamond" pitchFamily="18" charset="0"/>
              </a:rPr>
              <a:t>cells which are specialized to secrete mucous called mucous cells .</a:t>
            </a:r>
          </a:p>
          <a:p>
            <a:pPr algn="l" rtl="0">
              <a:buNone/>
            </a:pPr>
            <a:endParaRPr lang="en-US" sz="2800" b="1" dirty="0">
              <a:solidFill>
                <a:srgbClr val="002060"/>
              </a:solidFill>
              <a:latin typeface="Garamond" pitchFamily="18" charset="0"/>
            </a:endParaRPr>
          </a:p>
          <a:p>
            <a:pPr algn="l" rtl="0">
              <a:buNone/>
            </a:pPr>
            <a:r>
              <a:rPr lang="en-US" sz="2800" b="1" dirty="0">
                <a:solidFill>
                  <a:srgbClr val="FF0000"/>
                </a:solidFill>
                <a:latin typeface="Garamond" pitchFamily="18" charset="0"/>
              </a:rPr>
              <a:t>E.g. esophageal glands and goblet cells</a:t>
            </a:r>
            <a:r>
              <a:rPr lang="en-US" sz="2800" b="1" dirty="0">
                <a:solidFill>
                  <a:srgbClr val="002060"/>
                </a:solidFill>
                <a:latin typeface="Garamond" pitchFamily="18" charset="0"/>
              </a:rPr>
              <a:t> ,</a:t>
            </a:r>
            <a:r>
              <a:rPr lang="en-US" sz="2800" b="1" dirty="0">
                <a:solidFill>
                  <a:srgbClr val="FF0000"/>
                </a:solidFill>
                <a:latin typeface="Garamond" pitchFamily="18" charset="0"/>
              </a:rPr>
              <a:t> </a:t>
            </a:r>
            <a:r>
              <a:rPr lang="en-US" sz="2800" b="1" dirty="0">
                <a:solidFill>
                  <a:srgbClr val="002060"/>
                </a:solidFill>
                <a:latin typeface="Garamond" pitchFamily="18" charset="0"/>
              </a:rPr>
              <a:t>the cells are typically organized into tubular secretory units  </a:t>
            </a:r>
            <a:r>
              <a:rPr lang="en-US" dirty="0">
                <a:solidFill>
                  <a:srgbClr val="002060"/>
                </a:solidFill>
              </a:rPr>
              <a:t>.</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85786" y="2285992"/>
            <a:ext cx="8062912" cy="1752600"/>
          </a:xfrm>
        </p:spPr>
        <p:txBody>
          <a:bodyPr>
            <a:normAutofit fontScale="47500" lnSpcReduction="20000"/>
          </a:bodyPr>
          <a:lstStyle/>
          <a:p>
            <a:pPr algn="ctr"/>
            <a:r>
              <a:rPr lang="en-US" sz="7600" b="1" dirty="0">
                <a:solidFill>
                  <a:schemeClr val="accent1"/>
                </a:solidFill>
                <a:latin typeface="Garamond" pitchFamily="18" charset="0"/>
              </a:rPr>
              <a:t>Glandular</a:t>
            </a:r>
            <a:r>
              <a:rPr lang="en-US" sz="7600" dirty="0">
                <a:solidFill>
                  <a:schemeClr val="accent1"/>
                </a:solidFill>
                <a:latin typeface="Garamond" pitchFamily="18" charset="0"/>
              </a:rPr>
              <a:t> </a:t>
            </a:r>
            <a:r>
              <a:rPr lang="en-US" sz="7600" b="1" dirty="0">
                <a:solidFill>
                  <a:schemeClr val="accent1"/>
                </a:solidFill>
                <a:latin typeface="Garamond" pitchFamily="18" charset="0"/>
              </a:rPr>
              <a:t>Tissue</a:t>
            </a:r>
          </a:p>
          <a:p>
            <a:pPr algn="ctr"/>
            <a:endParaRPr lang="en-US" sz="4800" b="1" dirty="0">
              <a:solidFill>
                <a:schemeClr val="accent1"/>
              </a:solidFill>
            </a:endParaRPr>
          </a:p>
          <a:p>
            <a:pPr algn="ctr"/>
            <a:endParaRPr lang="en-US" sz="4800" b="1" dirty="0">
              <a:solidFill>
                <a:schemeClr val="accent1"/>
              </a:solidFill>
            </a:endParaRPr>
          </a:p>
          <a:p>
            <a:pPr algn="ctr"/>
            <a:r>
              <a:rPr lang="en-US" sz="6500" b="1" dirty="0">
                <a:solidFill>
                  <a:srgbClr val="002060"/>
                </a:solidFill>
                <a:latin typeface="Garamond" pitchFamily="18" charset="0"/>
              </a:rPr>
              <a:t>Balqees  Alasfoor</a:t>
            </a:r>
            <a:endParaRPr lang="ar-IQ" sz="6500" b="1" dirty="0">
              <a:solidFill>
                <a:srgbClr val="002060"/>
              </a:solidFill>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lnSpc>
                <a:spcPct val="115000"/>
              </a:lnSpc>
              <a:spcBef>
                <a:spcPts val="1000"/>
              </a:spcBef>
              <a:buNone/>
            </a:pPr>
            <a:r>
              <a:rPr lang="en-US" sz="2800" b="1" dirty="0">
                <a:solidFill>
                  <a:srgbClr val="002060"/>
                </a:solidFill>
                <a:latin typeface="Garamond" pitchFamily="18" charset="0"/>
                <a:ea typeface="Times New Roman"/>
                <a:cs typeface="Times New Roman"/>
              </a:rPr>
              <a:t>Mucous glands are distinguished  by empty appearing (pale staining ) apical cytoplasm and densely stained basal nuclei.</a:t>
            </a:r>
            <a:endParaRPr lang="en-US" sz="2800" b="1" dirty="0">
              <a:solidFill>
                <a:srgbClr val="002060"/>
              </a:solidFill>
              <a:effectLst/>
              <a:latin typeface="Garamond" pitchFamily="18" charset="0"/>
              <a:ea typeface="Times New Roman"/>
              <a:cs typeface="Times New Roman"/>
            </a:endParaRPr>
          </a:p>
        </p:txBody>
      </p:sp>
    </p:spTree>
    <p:extLst>
      <p:ext uri="{BB962C8B-B14F-4D97-AF65-F5344CB8AC3E}">
        <p14:creationId xmlns:p14="http://schemas.microsoft.com/office/powerpoint/2010/main" val="159918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399593"/>
            <a:ext cx="7012392" cy="607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15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85794"/>
            <a:ext cx="8229600" cy="4572000"/>
          </a:xfrm>
        </p:spPr>
        <p:txBody>
          <a:bodyPr>
            <a:normAutofit fontScale="92500" lnSpcReduction="20000"/>
          </a:bodyPr>
          <a:lstStyle/>
          <a:p>
            <a:pPr algn="l">
              <a:buNone/>
            </a:pPr>
            <a:r>
              <a:rPr lang="en-US" sz="2800" b="1" dirty="0">
                <a:solidFill>
                  <a:srgbClr val="C00000"/>
                </a:solidFill>
                <a:latin typeface="Garamond" pitchFamily="18" charset="0"/>
              </a:rPr>
              <a:t>2-Serous glands :</a:t>
            </a:r>
          </a:p>
          <a:p>
            <a:pPr algn="l">
              <a:buNone/>
            </a:pPr>
            <a:r>
              <a:rPr lang="en-US" sz="2800" b="1" dirty="0">
                <a:solidFill>
                  <a:srgbClr val="002060"/>
                </a:solidFill>
                <a:latin typeface="Garamond" pitchFamily="18" charset="0"/>
              </a:rPr>
              <a:t>Serous cells are distinguished by basophilic basal cytoplasm.</a:t>
            </a:r>
          </a:p>
          <a:p>
            <a:pPr algn="l">
              <a:buNone/>
            </a:pPr>
            <a:r>
              <a:rPr lang="en-US" sz="2800" b="1" dirty="0">
                <a:solidFill>
                  <a:srgbClr val="002060"/>
                </a:solidFill>
                <a:latin typeface="Garamond" pitchFamily="18" charset="0"/>
              </a:rPr>
              <a:t> A spherical, near to the base –located nucleus </a:t>
            </a:r>
          </a:p>
          <a:p>
            <a:pPr algn="l">
              <a:buNone/>
            </a:pPr>
            <a:r>
              <a:rPr lang="en-US" sz="2800" b="1" dirty="0">
                <a:solidFill>
                  <a:srgbClr val="002060"/>
                </a:solidFill>
                <a:latin typeface="Garamond" pitchFamily="18" charset="0"/>
              </a:rPr>
              <a:t>Variously – staining secretory vesicles in apical cytoplasm</a:t>
            </a:r>
            <a:r>
              <a:rPr lang="en-US" sz="2800" b="1" dirty="0">
                <a:latin typeface="Garamond" pitchFamily="18" charset="0"/>
              </a:rPr>
              <a:t> </a:t>
            </a:r>
          </a:p>
          <a:p>
            <a:pPr algn="l">
              <a:buNone/>
            </a:pPr>
            <a:r>
              <a:rPr lang="en-US" sz="2800" b="1" dirty="0">
                <a:latin typeface="Garamond" pitchFamily="18" charset="0"/>
              </a:rPr>
              <a:t> </a:t>
            </a:r>
            <a:endParaRPr lang="en-US" sz="2800" b="1" dirty="0">
              <a:solidFill>
                <a:srgbClr val="002060"/>
              </a:solidFill>
              <a:latin typeface="Garamond" pitchFamily="18" charset="0"/>
            </a:endParaRPr>
          </a:p>
          <a:p>
            <a:pPr algn="l">
              <a:buNone/>
            </a:pPr>
            <a:r>
              <a:rPr lang="en-US" sz="2800" b="1" dirty="0">
                <a:solidFill>
                  <a:srgbClr val="002060"/>
                </a:solidFill>
                <a:latin typeface="Garamond" pitchFamily="18" charset="0"/>
              </a:rPr>
              <a:t>product watery solution of enzymes like serum or else glycoprotein mixture (mucous like mucin).</a:t>
            </a:r>
          </a:p>
          <a:p>
            <a:pPr algn="l">
              <a:buNone/>
            </a:pPr>
            <a:endParaRPr lang="en-US" sz="2800" b="1" dirty="0">
              <a:solidFill>
                <a:srgbClr val="002060"/>
              </a:solidFill>
              <a:latin typeface="Garamond" pitchFamily="18" charset="0"/>
            </a:endParaRPr>
          </a:p>
          <a:p>
            <a:pPr algn="l">
              <a:buNone/>
            </a:pPr>
            <a:r>
              <a:rPr lang="en-US" sz="2800" b="1" dirty="0">
                <a:solidFill>
                  <a:srgbClr val="002060"/>
                </a:solidFill>
                <a:latin typeface="Garamond" pitchFamily="18" charset="0"/>
              </a:rPr>
              <a:t>serous cells specialized to secrete enzyme solution </a:t>
            </a:r>
            <a:r>
              <a:rPr lang="en-US" sz="2800" b="1" dirty="0">
                <a:solidFill>
                  <a:srgbClr val="FF0000"/>
                </a:solidFill>
                <a:latin typeface="Garamond" pitchFamily="18" charset="0"/>
              </a:rPr>
              <a:t>e.g. salivary gland.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76547"/>
            <a:ext cx="612068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83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71446"/>
            <a:ext cx="8229600" cy="4572000"/>
          </a:xfrm>
        </p:spPr>
        <p:txBody>
          <a:bodyPr/>
          <a:lstStyle/>
          <a:p>
            <a:pPr algn="l">
              <a:buNone/>
            </a:pPr>
            <a:endParaRPr lang="en-US" b="1" dirty="0">
              <a:solidFill>
                <a:schemeClr val="accent4">
                  <a:lumMod val="40000"/>
                  <a:lumOff val="60000"/>
                </a:schemeClr>
              </a:solidFill>
            </a:endParaRPr>
          </a:p>
          <a:p>
            <a:pPr algn="l">
              <a:buNone/>
            </a:pPr>
            <a:r>
              <a:rPr lang="en-US" sz="2800" b="1" dirty="0">
                <a:solidFill>
                  <a:srgbClr val="C00000"/>
                </a:solidFill>
                <a:latin typeface="Garamond" pitchFamily="18" charset="0"/>
              </a:rPr>
              <a:t>3-Mixed glands: </a:t>
            </a:r>
          </a:p>
          <a:p>
            <a:pPr algn="l">
              <a:buNone/>
            </a:pPr>
            <a:endParaRPr lang="en-US" sz="2800" b="1" dirty="0">
              <a:solidFill>
                <a:schemeClr val="accent4">
                  <a:lumMod val="40000"/>
                  <a:lumOff val="60000"/>
                </a:schemeClr>
              </a:solidFill>
              <a:latin typeface="Garamond" pitchFamily="18" charset="0"/>
            </a:endParaRPr>
          </a:p>
          <a:p>
            <a:pPr algn="l">
              <a:buNone/>
            </a:pPr>
            <a:r>
              <a:rPr lang="en-US" sz="2800" b="1" dirty="0">
                <a:solidFill>
                  <a:srgbClr val="002060"/>
                </a:solidFill>
                <a:latin typeface="Garamond" pitchFamily="18" charset="0"/>
              </a:rPr>
              <a:t>Containing both mucous and serous cells .</a:t>
            </a:r>
          </a:p>
          <a:p>
            <a:pPr algn="l">
              <a:buNone/>
            </a:pPr>
            <a:endParaRPr lang="en-US" sz="2800" b="1" dirty="0">
              <a:solidFill>
                <a:srgbClr val="002060"/>
              </a:solidFill>
              <a:latin typeface="Garamond"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19312"/>
            <a:ext cx="5976663" cy="325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908720"/>
            <a:ext cx="626469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1115616" y="4437112"/>
            <a:ext cx="396044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1259632" y="3068960"/>
            <a:ext cx="183620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4016097"/>
            <a:ext cx="1087157" cy="276999"/>
          </a:xfrm>
          <a:prstGeom prst="rect">
            <a:avLst/>
          </a:prstGeom>
          <a:noFill/>
        </p:spPr>
        <p:txBody>
          <a:bodyPr wrap="none" rtlCol="1">
            <a:spAutoFit/>
          </a:bodyPr>
          <a:lstStyle/>
          <a:p>
            <a:r>
              <a:rPr lang="en-US" sz="1200" b="1" dirty="0">
                <a:latin typeface="Garamond" pitchFamily="18" charset="0"/>
              </a:rPr>
              <a:t>Serous glands</a:t>
            </a:r>
            <a:endParaRPr lang="ar-IQ" sz="1200" b="1" dirty="0">
              <a:latin typeface="Garamond" pitchFamily="18" charset="0"/>
            </a:endParaRPr>
          </a:p>
        </p:txBody>
      </p:sp>
      <p:sp>
        <p:nvSpPr>
          <p:cNvPr id="7" name="TextBox 6"/>
          <p:cNvSpPr txBox="1"/>
          <p:nvPr/>
        </p:nvSpPr>
        <p:spPr>
          <a:xfrm>
            <a:off x="-64644" y="5384249"/>
            <a:ext cx="1180260" cy="276999"/>
          </a:xfrm>
          <a:prstGeom prst="rect">
            <a:avLst/>
          </a:prstGeom>
          <a:noFill/>
        </p:spPr>
        <p:txBody>
          <a:bodyPr wrap="none" rtlCol="1">
            <a:spAutoFit/>
          </a:bodyPr>
          <a:lstStyle/>
          <a:p>
            <a:r>
              <a:rPr lang="en-US" sz="1200" b="1" dirty="0">
                <a:latin typeface="Garamond" pitchFamily="18" charset="0"/>
              </a:rPr>
              <a:t>Mucous glands</a:t>
            </a:r>
            <a:endParaRPr lang="ar-IQ" sz="1200" b="1" dirty="0">
              <a:latin typeface="Garamond" pitchFamily="18" charset="0"/>
            </a:endParaRPr>
          </a:p>
        </p:txBody>
      </p:sp>
      <p:sp>
        <p:nvSpPr>
          <p:cNvPr id="9" name="Right Brace 8"/>
          <p:cNvSpPr/>
          <p:nvPr/>
        </p:nvSpPr>
        <p:spPr>
          <a:xfrm>
            <a:off x="6012160" y="2132856"/>
            <a:ext cx="77724" cy="118813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cxnSp>
        <p:nvCxnSpPr>
          <p:cNvPr id="11" name="Straight Arrow Connector 10"/>
          <p:cNvCxnSpPr/>
          <p:nvPr/>
        </p:nvCxnSpPr>
        <p:spPr>
          <a:xfrm>
            <a:off x="6089884" y="2726922"/>
            <a:ext cx="21545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98440" y="2575937"/>
            <a:ext cx="478016" cy="276999"/>
          </a:xfrm>
          <a:prstGeom prst="rect">
            <a:avLst/>
          </a:prstGeom>
          <a:noFill/>
        </p:spPr>
        <p:txBody>
          <a:bodyPr wrap="none" rtlCol="1">
            <a:spAutoFit/>
          </a:bodyPr>
          <a:lstStyle/>
          <a:p>
            <a:r>
              <a:rPr lang="en-US" sz="1200" b="1" dirty="0">
                <a:latin typeface="Garamond" pitchFamily="18" charset="0"/>
              </a:rPr>
              <a:t>M.G</a:t>
            </a:r>
            <a:endParaRPr lang="ar-IQ" sz="1200" b="1" dirty="0">
              <a:latin typeface="Garamond" pitchFamily="18" charset="0"/>
            </a:endParaRPr>
          </a:p>
        </p:txBody>
      </p:sp>
    </p:spTree>
    <p:extLst>
      <p:ext uri="{BB962C8B-B14F-4D97-AF65-F5344CB8AC3E}">
        <p14:creationId xmlns:p14="http://schemas.microsoft.com/office/powerpoint/2010/main" val="58810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Garamond" pitchFamily="18" charset="0"/>
              </a:rPr>
              <a:t>Differences between mucous and serous glands</a:t>
            </a:r>
            <a:endParaRPr lang="ar-IQ" sz="3200" b="1" dirty="0">
              <a:solidFill>
                <a:srgbClr val="C00000"/>
              </a:solidFill>
              <a:latin typeface="Garamond" pitchFamily="18" charset="0"/>
            </a:endParaRPr>
          </a:p>
        </p:txBody>
      </p:sp>
      <p:sp>
        <p:nvSpPr>
          <p:cNvPr id="3" name="Content Placeholder 2"/>
          <p:cNvSpPr>
            <a:spLocks noGrp="1"/>
          </p:cNvSpPr>
          <p:nvPr>
            <p:ph idx="1"/>
          </p:nvPr>
        </p:nvSpPr>
        <p:spPr/>
        <p:txBody>
          <a:bodyPr>
            <a:noAutofit/>
          </a:bodyPr>
          <a:lstStyle/>
          <a:p>
            <a:pPr marL="0" indent="0" algn="l">
              <a:buNone/>
            </a:pPr>
            <a:r>
              <a:rPr lang="en-US" sz="2800" b="1" dirty="0">
                <a:solidFill>
                  <a:srgbClr val="002060"/>
                </a:solidFill>
                <a:latin typeface="Garamond" pitchFamily="18" charset="0"/>
                <a:ea typeface="Calibri"/>
              </a:rPr>
              <a:t>Clusters of serous cells are called serous acini, while the clusters of mucous cells are called mucous acini.</a:t>
            </a:r>
          </a:p>
          <a:p>
            <a:pPr marL="0" indent="0" algn="l">
              <a:lnSpc>
                <a:spcPct val="115000"/>
              </a:lnSpc>
              <a:spcAft>
                <a:spcPts val="1000"/>
              </a:spcAft>
              <a:buNone/>
            </a:pPr>
            <a:endParaRPr lang="en-US" sz="2800" b="1" dirty="0">
              <a:solidFill>
                <a:srgbClr val="002060"/>
              </a:solidFill>
              <a:latin typeface="Garamond" pitchFamily="18" charset="0"/>
              <a:ea typeface="Calibri"/>
              <a:cs typeface="Arial"/>
            </a:endParaRPr>
          </a:p>
          <a:p>
            <a:pPr marL="0" indent="0" algn="l">
              <a:lnSpc>
                <a:spcPct val="115000"/>
              </a:lnSpc>
              <a:spcAft>
                <a:spcPts val="1000"/>
              </a:spcAft>
              <a:buNone/>
            </a:pPr>
            <a:r>
              <a:rPr lang="en-US" sz="2800" b="1" dirty="0">
                <a:solidFill>
                  <a:srgbClr val="002060"/>
                </a:solidFill>
                <a:latin typeface="Garamond" pitchFamily="18" charset="0"/>
                <a:ea typeface="Calibri"/>
                <a:cs typeface="Arial"/>
              </a:rPr>
              <a:t>Serous acini have narrow lumen while mucous acini have wider lumen.</a:t>
            </a:r>
          </a:p>
          <a:p>
            <a:pPr marL="0" indent="0" algn="l">
              <a:lnSpc>
                <a:spcPct val="115000"/>
              </a:lnSpc>
              <a:spcAft>
                <a:spcPts val="1000"/>
              </a:spcAft>
              <a:buNone/>
            </a:pPr>
            <a:r>
              <a:rPr lang="en-US" sz="2800" b="1" dirty="0">
                <a:solidFill>
                  <a:srgbClr val="002060"/>
                </a:solidFill>
                <a:latin typeface="Garamond" pitchFamily="18" charset="0"/>
                <a:ea typeface="Calibri"/>
                <a:cs typeface="Arial"/>
              </a:rPr>
              <a:t>In H and E- stain, mucous cells appear pale blue, unlike the serous cells.</a:t>
            </a:r>
          </a:p>
        </p:txBody>
      </p:sp>
    </p:spTree>
    <p:extLst>
      <p:ext uri="{BB962C8B-B14F-4D97-AF65-F5344CB8AC3E}">
        <p14:creationId xmlns:p14="http://schemas.microsoft.com/office/powerpoint/2010/main" val="304882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normAutofit lnSpcReduction="10000"/>
          </a:bodyPr>
          <a:lstStyle/>
          <a:p>
            <a:pPr marL="0" indent="0" algn="l">
              <a:lnSpc>
                <a:spcPct val="115000"/>
              </a:lnSpc>
              <a:spcAft>
                <a:spcPts val="1000"/>
              </a:spcAft>
              <a:buNone/>
            </a:pPr>
            <a:r>
              <a:rPr lang="en-US" sz="2800" b="1" dirty="0">
                <a:solidFill>
                  <a:srgbClr val="002060"/>
                </a:solidFill>
                <a:latin typeface="Garamond" pitchFamily="18" charset="0"/>
                <a:ea typeface="Calibri"/>
                <a:cs typeface="Arial"/>
              </a:rPr>
              <a:t>Nucleus of serous cell is spherical and situated near to the base of the cell, while the nucleus of the mucous cell is more flattened and situated on the base of the cell.</a:t>
            </a:r>
          </a:p>
          <a:p>
            <a:pPr marL="0" indent="0" algn="l">
              <a:lnSpc>
                <a:spcPct val="115000"/>
              </a:lnSpc>
              <a:spcAft>
                <a:spcPts val="1000"/>
              </a:spcAft>
              <a:buNone/>
            </a:pPr>
            <a:endParaRPr lang="en-US" sz="2800" b="1" dirty="0">
              <a:solidFill>
                <a:srgbClr val="002060"/>
              </a:solidFill>
              <a:latin typeface="Garamond" pitchFamily="18" charset="0"/>
              <a:ea typeface="Calibri"/>
              <a:cs typeface="Arial"/>
            </a:endParaRPr>
          </a:p>
          <a:p>
            <a:pPr marL="0" indent="0" algn="l">
              <a:lnSpc>
                <a:spcPct val="115000"/>
              </a:lnSpc>
              <a:spcAft>
                <a:spcPts val="1000"/>
              </a:spcAft>
              <a:buNone/>
            </a:pPr>
            <a:r>
              <a:rPr lang="en-US" sz="2800" b="1" dirty="0">
                <a:solidFill>
                  <a:srgbClr val="002060"/>
                </a:solidFill>
                <a:latin typeface="Garamond" pitchFamily="18" charset="0"/>
                <a:ea typeface="Calibri"/>
                <a:cs typeface="Arial"/>
              </a:rPr>
              <a:t>Mucous acini are composed of larger cells than serous acini which are composed of smaller cells.</a:t>
            </a:r>
          </a:p>
          <a:p>
            <a:pPr marL="0" indent="0" algn="l">
              <a:lnSpc>
                <a:spcPct val="115000"/>
              </a:lnSpc>
              <a:spcAft>
                <a:spcPts val="1000"/>
              </a:spcAft>
              <a:buNone/>
            </a:pPr>
            <a:endParaRPr lang="en-US" sz="2800" b="1" dirty="0">
              <a:solidFill>
                <a:srgbClr val="002060"/>
              </a:solidFill>
              <a:latin typeface="Garamond" pitchFamily="18" charset="0"/>
              <a:ea typeface="Calibri"/>
              <a:cs typeface="Arial"/>
            </a:endParaRPr>
          </a:p>
          <a:p>
            <a:pPr marL="0" indent="0" algn="l">
              <a:lnSpc>
                <a:spcPct val="115000"/>
              </a:lnSpc>
              <a:spcAft>
                <a:spcPts val="1000"/>
              </a:spcAft>
              <a:buNone/>
            </a:pPr>
            <a:r>
              <a:rPr lang="en-US" sz="2800" b="1" dirty="0">
                <a:solidFill>
                  <a:srgbClr val="002060"/>
                </a:solidFill>
                <a:latin typeface="Garamond" pitchFamily="18" charset="0"/>
                <a:ea typeface="Calibri"/>
                <a:cs typeface="Arial"/>
              </a:rPr>
              <a:t>Mucus is thick and viscous fluid, whereas serous is more watery and less thick.</a:t>
            </a:r>
            <a:endParaRPr lang="en-US" sz="2800" b="1" dirty="0">
              <a:solidFill>
                <a:srgbClr val="002060"/>
              </a:solidFill>
              <a:effectLst/>
              <a:latin typeface="Garamond" pitchFamily="18" charset="0"/>
              <a:ea typeface="Calibri"/>
              <a:cs typeface="Arial"/>
            </a:endParaRPr>
          </a:p>
        </p:txBody>
      </p:sp>
    </p:spTree>
    <p:extLst>
      <p:ext uri="{BB962C8B-B14F-4D97-AF65-F5344CB8AC3E}">
        <p14:creationId xmlns:p14="http://schemas.microsoft.com/office/powerpoint/2010/main" val="2138116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lnSpc>
                <a:spcPct val="115000"/>
              </a:lnSpc>
              <a:spcAft>
                <a:spcPts val="1000"/>
              </a:spcAft>
              <a:buNone/>
            </a:pPr>
            <a:r>
              <a:rPr lang="en-US" sz="2800" b="1" dirty="0">
                <a:solidFill>
                  <a:srgbClr val="002060"/>
                </a:solidFill>
                <a:latin typeface="Garamond" pitchFamily="18" charset="0"/>
                <a:ea typeface="Calibri"/>
                <a:cs typeface="Arial"/>
              </a:rPr>
              <a:t>Serous contains amylase enzyme, whereas mucus contains little or no enzymes.</a:t>
            </a:r>
          </a:p>
          <a:p>
            <a:pPr marL="0" indent="0" algn="l">
              <a:lnSpc>
                <a:spcPct val="115000"/>
              </a:lnSpc>
              <a:spcAft>
                <a:spcPts val="1000"/>
              </a:spcAft>
              <a:buNone/>
            </a:pPr>
            <a:endParaRPr lang="en-US" sz="2800" b="1" dirty="0">
              <a:solidFill>
                <a:srgbClr val="002060"/>
              </a:solidFill>
              <a:latin typeface="Garamond" pitchFamily="18" charset="0"/>
              <a:ea typeface="Calibri"/>
              <a:cs typeface="Arial"/>
            </a:endParaRPr>
          </a:p>
          <a:p>
            <a:pPr marL="0" indent="0" algn="l">
              <a:buNone/>
            </a:pPr>
            <a:r>
              <a:rPr lang="en-US" sz="2800" b="1" dirty="0">
                <a:solidFill>
                  <a:srgbClr val="002060"/>
                </a:solidFill>
                <a:latin typeface="Garamond" pitchFamily="18" charset="0"/>
                <a:ea typeface="Calibri"/>
              </a:rPr>
              <a:t>Serous helps to digest starch, while mucus mainly serves as lubricant and protection layer.</a:t>
            </a:r>
            <a:endParaRPr lang="ar-IQ" sz="2800" b="1" dirty="0">
              <a:solidFill>
                <a:srgbClr val="002060"/>
              </a:solidFill>
              <a:latin typeface="Garamond" pitchFamily="18" charset="0"/>
            </a:endParaRPr>
          </a:p>
        </p:txBody>
      </p:sp>
    </p:spTree>
    <p:extLst>
      <p:ext uri="{BB962C8B-B14F-4D97-AF65-F5344CB8AC3E}">
        <p14:creationId xmlns:p14="http://schemas.microsoft.com/office/powerpoint/2010/main" val="389443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4572000"/>
          </a:xfrm>
        </p:spPr>
        <p:txBody>
          <a:bodyPr>
            <a:normAutofit/>
          </a:bodyPr>
          <a:lstStyle/>
          <a:p>
            <a:pPr algn="l">
              <a:buNone/>
            </a:pPr>
            <a:endParaRPr lang="en-US" sz="2800" b="1" dirty="0">
              <a:solidFill>
                <a:srgbClr val="FF0000"/>
              </a:solidFill>
              <a:latin typeface="Garamond" pitchFamily="18" charset="0"/>
            </a:endParaRPr>
          </a:p>
          <a:p>
            <a:pPr algn="l">
              <a:buNone/>
            </a:pPr>
            <a:r>
              <a:rPr lang="en-US" sz="2800" b="1" dirty="0">
                <a:solidFill>
                  <a:srgbClr val="FF0000"/>
                </a:solidFill>
                <a:latin typeface="Garamond" pitchFamily="18" charset="0"/>
              </a:rPr>
              <a:t>C-Classification according to mode of secretion :</a:t>
            </a:r>
            <a:endParaRPr lang="ar-IQ" sz="2800" b="1" dirty="0">
              <a:solidFill>
                <a:srgbClr val="FF0000"/>
              </a:solidFill>
              <a:latin typeface="Garamond" pitchFamily="18" charset="0"/>
            </a:endParaRPr>
          </a:p>
          <a:p>
            <a:pPr algn="l">
              <a:buNone/>
            </a:pPr>
            <a:endParaRPr lang="en-US" sz="2800" b="1" dirty="0">
              <a:solidFill>
                <a:srgbClr val="FF0000"/>
              </a:solidFill>
              <a:latin typeface="Garamond" pitchFamily="18" charset="0"/>
            </a:endParaRPr>
          </a:p>
          <a:p>
            <a:pPr algn="l">
              <a:buNone/>
            </a:pPr>
            <a:r>
              <a:rPr lang="en-US" sz="2800" b="1" dirty="0">
                <a:solidFill>
                  <a:srgbClr val="C00000"/>
                </a:solidFill>
                <a:latin typeface="Garamond" pitchFamily="18" charset="0"/>
              </a:rPr>
              <a:t>1-Merocrine</a:t>
            </a:r>
            <a:r>
              <a:rPr lang="en-US" sz="2800" b="1" dirty="0">
                <a:latin typeface="Garamond" pitchFamily="18" charset="0"/>
              </a:rPr>
              <a:t> </a:t>
            </a:r>
          </a:p>
          <a:p>
            <a:pPr algn="l">
              <a:buNone/>
            </a:pPr>
            <a:r>
              <a:rPr lang="en-US" sz="2800" b="1" dirty="0">
                <a:solidFill>
                  <a:srgbClr val="002060"/>
                </a:solidFill>
                <a:latin typeface="Garamond" pitchFamily="18" charset="0"/>
              </a:rPr>
              <a:t>Most exocrine glands are merocrine , the secretory granules ( usually protein) leave the cells by exocytosis at the apical end of secretory cells with no loss of other cellular material.</a:t>
            </a:r>
            <a:endParaRPr lang="ar-IQ" sz="2800" b="1" dirty="0">
              <a:solidFill>
                <a:srgbClr val="002060"/>
              </a:solidFill>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Garamond" pitchFamily="18" charset="0"/>
              </a:rPr>
              <a:t>Objectives</a:t>
            </a:r>
            <a:endParaRPr lang="ar-IQ" b="1" dirty="0">
              <a:solidFill>
                <a:srgbClr val="C00000"/>
              </a:solidFill>
              <a:latin typeface="Garamond" pitchFamily="18" charset="0"/>
            </a:endParaRPr>
          </a:p>
        </p:txBody>
      </p:sp>
      <p:sp>
        <p:nvSpPr>
          <p:cNvPr id="3" name="Content Placeholder 2"/>
          <p:cNvSpPr>
            <a:spLocks noGrp="1"/>
          </p:cNvSpPr>
          <p:nvPr>
            <p:ph idx="1"/>
          </p:nvPr>
        </p:nvSpPr>
        <p:spPr/>
        <p:txBody>
          <a:bodyPr>
            <a:normAutofit/>
          </a:bodyPr>
          <a:lstStyle/>
          <a:p>
            <a:pPr marL="0" indent="0" algn="l">
              <a:buNone/>
            </a:pPr>
            <a:r>
              <a:rPr lang="en-US" sz="2800" b="1" dirty="0">
                <a:solidFill>
                  <a:srgbClr val="002060"/>
                </a:solidFill>
                <a:latin typeface="Garamond" pitchFamily="18" charset="0"/>
              </a:rPr>
              <a:t>To know what are the glands</a:t>
            </a:r>
          </a:p>
          <a:p>
            <a:pPr marL="0" indent="0" algn="l">
              <a:buNone/>
            </a:pPr>
            <a:endParaRPr lang="en-US" sz="2800" b="1" dirty="0">
              <a:solidFill>
                <a:srgbClr val="002060"/>
              </a:solidFill>
              <a:latin typeface="Garamond" pitchFamily="18" charset="0"/>
            </a:endParaRPr>
          </a:p>
          <a:p>
            <a:pPr marL="0" indent="0" algn="l">
              <a:buNone/>
            </a:pPr>
            <a:r>
              <a:rPr lang="en-US" sz="2800" b="1" dirty="0">
                <a:solidFill>
                  <a:srgbClr val="002060"/>
                </a:solidFill>
                <a:latin typeface="Garamond" pitchFamily="18" charset="0"/>
              </a:rPr>
              <a:t>Structure</a:t>
            </a:r>
          </a:p>
          <a:p>
            <a:pPr marL="0" indent="0" algn="l">
              <a:buNone/>
            </a:pPr>
            <a:endParaRPr lang="en-US" sz="2800" b="1" dirty="0">
              <a:solidFill>
                <a:srgbClr val="002060"/>
              </a:solidFill>
              <a:latin typeface="Garamond" pitchFamily="18" charset="0"/>
            </a:endParaRPr>
          </a:p>
          <a:p>
            <a:pPr marL="0" indent="0" algn="l">
              <a:buNone/>
            </a:pPr>
            <a:r>
              <a:rPr lang="en-US" sz="2800" b="1" dirty="0">
                <a:solidFill>
                  <a:srgbClr val="002060"/>
                </a:solidFill>
                <a:latin typeface="Garamond" pitchFamily="18" charset="0"/>
              </a:rPr>
              <a:t>Types</a:t>
            </a:r>
          </a:p>
          <a:p>
            <a:pPr marL="0" indent="0" algn="l">
              <a:buNone/>
            </a:pPr>
            <a:endParaRPr lang="en-US" sz="2800" b="1" dirty="0">
              <a:solidFill>
                <a:srgbClr val="002060"/>
              </a:solidFill>
              <a:latin typeface="Garamond" pitchFamily="18" charset="0"/>
            </a:endParaRPr>
          </a:p>
          <a:p>
            <a:pPr marL="0" indent="0" algn="l">
              <a:buNone/>
            </a:pPr>
            <a:r>
              <a:rPr lang="en-US" sz="2800" b="1" dirty="0">
                <a:solidFill>
                  <a:srgbClr val="002060"/>
                </a:solidFill>
                <a:latin typeface="Garamond" pitchFamily="18" charset="0"/>
              </a:rPr>
              <a:t>Location and functions</a:t>
            </a:r>
            <a:endParaRPr lang="ar-IQ" sz="2800" b="1" dirty="0">
              <a:solidFill>
                <a:srgbClr val="002060"/>
              </a:solidFill>
              <a:latin typeface="Garamond" pitchFamily="18" charset="0"/>
            </a:endParaRPr>
          </a:p>
        </p:txBody>
      </p:sp>
    </p:spTree>
    <p:extLst>
      <p:ext uri="{BB962C8B-B14F-4D97-AF65-F5344CB8AC3E}">
        <p14:creationId xmlns:p14="http://schemas.microsoft.com/office/powerpoint/2010/main" val="1430653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3200" b="1" dirty="0">
                <a:solidFill>
                  <a:srgbClr val="002060"/>
                </a:solidFill>
                <a:latin typeface="Garamond" pitchFamily="18" charset="0"/>
              </a:rPr>
              <a:t>Merocrine glands: Pancreas &amp; Salivary glands</a:t>
            </a:r>
            <a:endParaRPr lang="ar-IQ" sz="3200" b="1" dirty="0">
              <a:solidFill>
                <a:srgbClr val="002060"/>
              </a:solidFill>
              <a:latin typeface="Garamond" pitchFamily="18" charset="0"/>
            </a:endParaRPr>
          </a:p>
        </p:txBody>
      </p:sp>
      <p:pic>
        <p:nvPicPr>
          <p:cNvPr id="5122" name="Picture 2"/>
          <p:cNvPicPr>
            <a:picLocks noGrp="1" noChangeAspect="1" noChangeArrowheads="1"/>
          </p:cNvPicPr>
          <p:nvPr>
            <p:ph idx="1"/>
          </p:nvPr>
        </p:nvPicPr>
        <p:blipFill>
          <a:blip r:embed="rId2"/>
          <a:stretch>
            <a:fillRect/>
          </a:stretch>
        </p:blipFill>
        <p:spPr bwMode="auto">
          <a:xfrm>
            <a:off x="2627785" y="1628800"/>
            <a:ext cx="3672408" cy="410445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00108"/>
            <a:ext cx="8229600" cy="4572000"/>
          </a:xfrm>
        </p:spPr>
        <p:txBody>
          <a:bodyPr>
            <a:normAutofit/>
          </a:bodyPr>
          <a:lstStyle/>
          <a:p>
            <a:pPr algn="l">
              <a:buNone/>
            </a:pPr>
            <a:r>
              <a:rPr lang="en-US" sz="2800" b="1" dirty="0">
                <a:solidFill>
                  <a:srgbClr val="C00000"/>
                </a:solidFill>
                <a:latin typeface="Garamond" pitchFamily="18" charset="0"/>
              </a:rPr>
              <a:t>2- Holocrine :</a:t>
            </a:r>
            <a:r>
              <a:rPr lang="en-US" sz="2800" b="1" dirty="0">
                <a:latin typeface="Garamond" pitchFamily="18" charset="0"/>
              </a:rPr>
              <a:t> </a:t>
            </a:r>
          </a:p>
          <a:p>
            <a:pPr algn="l">
              <a:buNone/>
            </a:pPr>
            <a:r>
              <a:rPr lang="en-US" sz="2800" b="1" dirty="0">
                <a:solidFill>
                  <a:srgbClr val="002060"/>
                </a:solidFill>
                <a:latin typeface="Garamond" pitchFamily="18" charset="0"/>
              </a:rPr>
              <a:t>The secretions accumulate in each cell's cytoplasm and release the whole cell into the duct and that can destroy the cell, which is replaced by a new growth cell.</a:t>
            </a:r>
          </a:p>
          <a:p>
            <a:pPr algn="l">
              <a:buNone/>
            </a:pPr>
            <a:endParaRPr lang="en-US" sz="2800" b="1" dirty="0">
              <a:solidFill>
                <a:srgbClr val="002060"/>
              </a:solidFill>
              <a:latin typeface="Garamond" pitchFamily="18" charset="0"/>
            </a:endParaRPr>
          </a:p>
          <a:p>
            <a:pPr algn="l">
              <a:buNone/>
            </a:pPr>
            <a:r>
              <a:rPr lang="en-US" sz="2800" b="1" dirty="0">
                <a:solidFill>
                  <a:srgbClr val="002060"/>
                </a:solidFill>
                <a:latin typeface="Garamond" pitchFamily="18" charset="0"/>
              </a:rPr>
              <a:t>Example: </a:t>
            </a:r>
            <a:r>
              <a:rPr lang="en-US" sz="2800" b="1" dirty="0">
                <a:solidFill>
                  <a:srgbClr val="FF0000"/>
                </a:solidFill>
                <a:latin typeface="Garamond" pitchFamily="18" charset="0"/>
              </a:rPr>
              <a:t>Sebaceous gland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803659" y="1857364"/>
            <a:ext cx="5198253" cy="4071966"/>
          </a:xfrm>
          <a:prstGeom prst="rect">
            <a:avLst/>
          </a:prstGeom>
          <a:noFill/>
          <a:ln w="9525">
            <a:noFill/>
            <a:miter lim="800000"/>
            <a:headEnd/>
            <a:tailEnd/>
          </a:ln>
          <a:effectLst/>
        </p:spPr>
      </p:pic>
      <p:sp>
        <p:nvSpPr>
          <p:cNvPr id="5" name="مستطيل 4"/>
          <p:cNvSpPr/>
          <p:nvPr/>
        </p:nvSpPr>
        <p:spPr>
          <a:xfrm>
            <a:off x="251520" y="571480"/>
            <a:ext cx="8572560" cy="954107"/>
          </a:xfrm>
          <a:prstGeom prst="rect">
            <a:avLst/>
          </a:prstGeom>
        </p:spPr>
        <p:txBody>
          <a:bodyPr wrap="square">
            <a:spAutoFit/>
          </a:bodyPr>
          <a:lstStyle/>
          <a:p>
            <a:pPr algn="ctr"/>
            <a:r>
              <a:rPr lang="en-US" sz="2800" b="1" dirty="0">
                <a:solidFill>
                  <a:srgbClr val="002060"/>
                </a:solidFill>
                <a:latin typeface="Garamond" pitchFamily="18" charset="0"/>
              </a:rPr>
              <a:t>Holocrine glands: Sebaceous glands in skin of mammals</a:t>
            </a:r>
            <a:endParaRPr lang="ar-IQ" sz="2800" b="1" dirty="0">
              <a:solidFill>
                <a:srgbClr val="002060"/>
              </a:solidFill>
              <a:latin typeface="Garamond"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4572000"/>
          </a:xfrm>
        </p:spPr>
        <p:txBody>
          <a:bodyPr>
            <a:normAutofit/>
          </a:bodyPr>
          <a:lstStyle/>
          <a:p>
            <a:pPr algn="l">
              <a:buNone/>
            </a:pPr>
            <a:r>
              <a:rPr lang="en-US" sz="2800" b="1" dirty="0">
                <a:solidFill>
                  <a:srgbClr val="C00000"/>
                </a:solidFill>
                <a:latin typeface="Garamond" pitchFamily="18" charset="0"/>
              </a:rPr>
              <a:t>3-Apocrine :</a:t>
            </a:r>
          </a:p>
          <a:p>
            <a:pPr algn="l" rtl="0">
              <a:buNone/>
            </a:pPr>
            <a:r>
              <a:rPr lang="en-US" sz="2800" b="1" dirty="0">
                <a:solidFill>
                  <a:srgbClr val="002060"/>
                </a:solidFill>
                <a:latin typeface="Garamond" pitchFamily="18" charset="0"/>
              </a:rPr>
              <a:t>The secretory material is released along with apart of apical cytoplasm in the form of (blebs).</a:t>
            </a:r>
          </a:p>
          <a:p>
            <a:pPr algn="l" rtl="0">
              <a:buNone/>
            </a:pPr>
            <a:endParaRPr lang="en-US" sz="2800" b="1" dirty="0">
              <a:solidFill>
                <a:srgbClr val="002060"/>
              </a:solidFill>
              <a:latin typeface="Garamond" pitchFamily="18" charset="0"/>
            </a:endParaRPr>
          </a:p>
          <a:p>
            <a:pPr algn="l" rtl="0">
              <a:buNone/>
            </a:pPr>
            <a:r>
              <a:rPr lang="en-US" sz="2800" b="1" dirty="0">
                <a:solidFill>
                  <a:srgbClr val="002060"/>
                </a:solidFill>
                <a:latin typeface="Garamond" pitchFamily="18" charset="0"/>
              </a:rPr>
              <a:t>The rest of the cells is intact and continuous to function </a:t>
            </a:r>
          </a:p>
          <a:p>
            <a:pPr algn="l" rtl="0">
              <a:buNone/>
            </a:pPr>
            <a:endParaRPr lang="en-US" sz="2800" b="1" dirty="0">
              <a:solidFill>
                <a:srgbClr val="002060"/>
              </a:solidFill>
              <a:latin typeface="Garamond" pitchFamily="18" charset="0"/>
            </a:endParaRPr>
          </a:p>
          <a:p>
            <a:pPr algn="l" rtl="0">
              <a:buNone/>
            </a:pPr>
            <a:r>
              <a:rPr lang="en-US" sz="2800" b="1" dirty="0">
                <a:solidFill>
                  <a:srgbClr val="002060"/>
                </a:solidFill>
                <a:latin typeface="Garamond" pitchFamily="18" charset="0"/>
              </a:rPr>
              <a:t>Example: </a:t>
            </a:r>
            <a:r>
              <a:rPr lang="en-US" sz="2800" b="1" dirty="0">
                <a:solidFill>
                  <a:srgbClr val="FF0000"/>
                </a:solidFill>
                <a:latin typeface="Garamond" pitchFamily="18" charset="0"/>
              </a:rPr>
              <a:t>Sweat glands.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779332" y="1142984"/>
            <a:ext cx="6007378" cy="5072098"/>
          </a:xfrm>
          <a:prstGeom prst="rect">
            <a:avLst/>
          </a:prstGeom>
          <a:noFill/>
          <a:ln w="9525">
            <a:noFill/>
            <a:miter lim="800000"/>
            <a:headEnd/>
            <a:tailEnd/>
          </a:ln>
          <a:effectLst/>
        </p:spPr>
      </p:pic>
      <p:sp>
        <p:nvSpPr>
          <p:cNvPr id="5" name="مستطيل 4"/>
          <p:cNvSpPr/>
          <p:nvPr/>
        </p:nvSpPr>
        <p:spPr>
          <a:xfrm>
            <a:off x="357159" y="385500"/>
            <a:ext cx="8286807" cy="523220"/>
          </a:xfrm>
          <a:prstGeom prst="rect">
            <a:avLst/>
          </a:prstGeom>
        </p:spPr>
        <p:txBody>
          <a:bodyPr wrap="square">
            <a:spAutoFit/>
          </a:bodyPr>
          <a:lstStyle/>
          <a:p>
            <a:pPr algn="ctr"/>
            <a:r>
              <a:rPr lang="en-US" sz="2800" b="1" dirty="0">
                <a:solidFill>
                  <a:srgbClr val="002060"/>
                </a:solidFill>
                <a:latin typeface="Garamond" pitchFamily="18" charset="0"/>
              </a:rPr>
              <a:t>Apocrine glands: Mammary glands</a:t>
            </a:r>
            <a:endParaRPr lang="ar-IQ" sz="2800" b="1" dirty="0">
              <a:solidFill>
                <a:srgbClr val="002060"/>
              </a:solidFill>
              <a:latin typeface="Garamond"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sz="2800" b="1" dirty="0">
                <a:solidFill>
                  <a:srgbClr val="002060"/>
                </a:solidFill>
                <a:latin typeface="Garamond" pitchFamily="18" charset="0"/>
                <a:ea typeface="Calibri"/>
              </a:rPr>
              <a:t>Apocrine secretion is </a:t>
            </a:r>
            <a:r>
              <a:rPr lang="en-US" sz="2800" b="1" u="sng" dirty="0">
                <a:solidFill>
                  <a:srgbClr val="C00000"/>
                </a:solidFill>
                <a:latin typeface="Garamond" pitchFamily="18" charset="0"/>
                <a:ea typeface="Calibri"/>
              </a:rPr>
              <a:t>less </a:t>
            </a:r>
            <a:r>
              <a:rPr lang="en-US" sz="2800" b="1" dirty="0">
                <a:solidFill>
                  <a:srgbClr val="002060"/>
                </a:solidFill>
                <a:latin typeface="Garamond" pitchFamily="18" charset="0"/>
                <a:ea typeface="Calibri"/>
              </a:rPr>
              <a:t>damaging to the gland than holocrine secretion (which destroys a cell) but </a:t>
            </a:r>
            <a:r>
              <a:rPr lang="en-US" sz="2800" b="1" u="sng" dirty="0">
                <a:solidFill>
                  <a:srgbClr val="C00000"/>
                </a:solidFill>
                <a:latin typeface="Garamond" pitchFamily="18" charset="0"/>
                <a:ea typeface="Calibri"/>
              </a:rPr>
              <a:t>more</a:t>
            </a:r>
            <a:r>
              <a:rPr lang="en-US" sz="2800" b="1" dirty="0">
                <a:solidFill>
                  <a:srgbClr val="002060"/>
                </a:solidFill>
                <a:latin typeface="Garamond" pitchFamily="18" charset="0"/>
                <a:ea typeface="Calibri"/>
              </a:rPr>
              <a:t> damaging than merocrine secretion (exocytosis).</a:t>
            </a:r>
            <a:r>
              <a:rPr lang="en-US" dirty="0">
                <a:latin typeface="Times New Roman"/>
                <a:ea typeface="Calibri"/>
              </a:rPr>
              <a:t> </a:t>
            </a:r>
            <a:endParaRPr lang="ar-IQ" dirty="0"/>
          </a:p>
        </p:txBody>
      </p:sp>
    </p:spTree>
    <p:extLst>
      <p:ext uri="{BB962C8B-B14F-4D97-AF65-F5344CB8AC3E}">
        <p14:creationId xmlns:p14="http://schemas.microsoft.com/office/powerpoint/2010/main" val="3908830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4572000"/>
          </a:xfrm>
        </p:spPr>
        <p:txBody>
          <a:bodyPr>
            <a:normAutofit/>
          </a:bodyPr>
          <a:lstStyle/>
          <a:p>
            <a:pPr algn="l">
              <a:buNone/>
            </a:pPr>
            <a:r>
              <a:rPr lang="en-US" sz="2800" b="1" dirty="0">
                <a:solidFill>
                  <a:srgbClr val="C00000"/>
                </a:solidFill>
                <a:latin typeface="Garamond" pitchFamily="18" charset="0"/>
              </a:rPr>
              <a:t>Myoepithelial cells :</a:t>
            </a:r>
          </a:p>
          <a:p>
            <a:pPr algn="l">
              <a:buNone/>
            </a:pPr>
            <a:r>
              <a:rPr lang="en-US" sz="2800" b="1" dirty="0">
                <a:solidFill>
                  <a:srgbClr val="002060"/>
                </a:solidFill>
                <a:latin typeface="Garamond" pitchFamily="18" charset="0"/>
              </a:rPr>
              <a:t>Present around the secretory acini and surrounding the ducts.</a:t>
            </a:r>
          </a:p>
          <a:p>
            <a:pPr algn="l">
              <a:buNone/>
            </a:pPr>
            <a:r>
              <a:rPr lang="en-US" sz="2800" b="1" dirty="0">
                <a:solidFill>
                  <a:srgbClr val="002060"/>
                </a:solidFill>
                <a:latin typeface="Garamond" pitchFamily="18" charset="0"/>
              </a:rPr>
              <a:t>Cells are located between the basal portion of the secretory cell and the basal lamina , and its cytoplasm contains numerous actin filaments as well as myosin.</a:t>
            </a:r>
          </a:p>
          <a:p>
            <a:pPr algn="l">
              <a:buNone/>
            </a:pPr>
            <a:r>
              <a:rPr lang="en-US" sz="2800" b="1" dirty="0">
                <a:solidFill>
                  <a:srgbClr val="002060"/>
                </a:solidFill>
                <a:latin typeface="Garamond" pitchFamily="18" charset="0"/>
              </a:rPr>
              <a:t>These cells have contract function.</a:t>
            </a:r>
          </a:p>
          <a:p>
            <a:pPr algn="l">
              <a:buNone/>
            </a:pPr>
            <a:endParaRPr lang="ar-IQ" sz="2800" b="1" dirty="0">
              <a:solidFill>
                <a:srgbClr val="002060"/>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icture of nucleus\43_1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32000" y="1484784"/>
            <a:ext cx="5080000"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14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latin typeface="Garamond" pitchFamily="18" charset="0"/>
              </a:rPr>
              <a:t>Conclusion</a:t>
            </a:r>
            <a:endParaRPr lang="ar-IQ" sz="3600" b="1" dirty="0">
              <a:solidFill>
                <a:srgbClr val="C00000"/>
              </a:solidFill>
              <a:latin typeface="Garamond" pitchFamily="18" charset="0"/>
            </a:endParaRPr>
          </a:p>
        </p:txBody>
      </p:sp>
      <p:sp>
        <p:nvSpPr>
          <p:cNvPr id="3" name="Content Placeholder 2"/>
          <p:cNvSpPr>
            <a:spLocks noGrp="1"/>
          </p:cNvSpPr>
          <p:nvPr>
            <p:ph idx="1"/>
          </p:nvPr>
        </p:nvSpPr>
        <p:spPr/>
        <p:txBody>
          <a:bodyPr/>
          <a:lstStyle/>
          <a:p>
            <a:pPr marL="64008" indent="0" algn="l">
              <a:buNone/>
            </a:pPr>
            <a:r>
              <a:rPr lang="en-US" sz="2800" b="1" dirty="0">
                <a:solidFill>
                  <a:srgbClr val="002060"/>
                </a:solidFill>
                <a:latin typeface="Garamond" pitchFamily="18" charset="0"/>
              </a:rPr>
              <a:t>Glandular epithelial cells make up the glands in the body.</a:t>
            </a:r>
          </a:p>
          <a:p>
            <a:pPr marL="64008" indent="0" algn="l">
              <a:buNone/>
            </a:pPr>
            <a:endParaRPr lang="en-US" sz="2800" b="1" dirty="0">
              <a:solidFill>
                <a:srgbClr val="002060"/>
              </a:solidFill>
              <a:latin typeface="Garamond" pitchFamily="18" charset="0"/>
            </a:endParaRPr>
          </a:p>
          <a:p>
            <a:pPr marL="64008" indent="0" algn="l">
              <a:buNone/>
            </a:pPr>
            <a:r>
              <a:rPr lang="en-US" sz="2800" b="1" dirty="0">
                <a:solidFill>
                  <a:srgbClr val="002060"/>
                </a:solidFill>
                <a:latin typeface="Garamond" pitchFamily="18" charset="0"/>
              </a:rPr>
              <a:t>The functions of glandular epithelium cells depend on their location in the body. </a:t>
            </a:r>
          </a:p>
          <a:p>
            <a:pPr marL="64008" indent="0" algn="l">
              <a:buNone/>
            </a:pPr>
            <a:endParaRPr lang="en-US" sz="2800" b="1" dirty="0">
              <a:solidFill>
                <a:srgbClr val="002060"/>
              </a:solidFill>
              <a:latin typeface="Garamond" pitchFamily="18" charset="0"/>
            </a:endParaRPr>
          </a:p>
          <a:p>
            <a:pPr marL="64008" indent="0" algn="l">
              <a:buNone/>
            </a:pPr>
            <a:r>
              <a:rPr lang="en-US" sz="2800" b="1" dirty="0">
                <a:solidFill>
                  <a:srgbClr val="002060"/>
                </a:solidFill>
                <a:latin typeface="Garamond" pitchFamily="18" charset="0"/>
              </a:rPr>
              <a:t>Exocrine glands hold secretions for organ linings and coverings until they are needed</a:t>
            </a:r>
            <a:r>
              <a:rPr lang="en-US" dirty="0"/>
              <a:t>.</a:t>
            </a:r>
            <a:endParaRPr lang="ar-IQ" dirty="0"/>
          </a:p>
        </p:txBody>
      </p:sp>
    </p:spTree>
    <p:extLst>
      <p:ext uri="{BB962C8B-B14F-4D97-AF65-F5344CB8AC3E}">
        <p14:creationId xmlns:p14="http://schemas.microsoft.com/office/powerpoint/2010/main" val="18086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50144"/>
          </a:xfrm>
        </p:spPr>
        <p:txBody>
          <a:bodyPr>
            <a:normAutofit/>
          </a:bodyPr>
          <a:lstStyle/>
          <a:p>
            <a:pPr marL="64008" indent="0" algn="l">
              <a:buNone/>
            </a:pPr>
            <a:r>
              <a:rPr lang="en-US" sz="2800" b="1" dirty="0">
                <a:solidFill>
                  <a:srgbClr val="002060"/>
                </a:solidFill>
                <a:latin typeface="Garamond" pitchFamily="18" charset="0"/>
              </a:rPr>
              <a:t>The exocrine glands secrete their products into a duct that then delivers the product to the lumen of an organ or onto the free surface of the epithelium.</a:t>
            </a:r>
          </a:p>
          <a:p>
            <a:pPr marL="64008" indent="0" algn="l">
              <a:buNone/>
            </a:pPr>
            <a:endParaRPr lang="en-US" sz="2800" b="1" dirty="0">
              <a:solidFill>
                <a:srgbClr val="002060"/>
              </a:solidFill>
              <a:latin typeface="Garamond" pitchFamily="18" charset="0"/>
            </a:endParaRPr>
          </a:p>
          <a:p>
            <a:pPr marL="64008" indent="0" algn="l">
              <a:buNone/>
            </a:pPr>
            <a:r>
              <a:rPr lang="en-US" sz="2800" b="1" dirty="0">
                <a:solidFill>
                  <a:srgbClr val="002060"/>
                </a:solidFill>
                <a:latin typeface="Garamond" pitchFamily="18" charset="0"/>
              </a:rPr>
              <a:t>Endocrine glands control the hormone production, the hormones stay in the gland until the body calls on them.</a:t>
            </a:r>
          </a:p>
          <a:p>
            <a:pPr marL="64008" indent="0" algn="l">
              <a:buNone/>
            </a:pPr>
            <a:endParaRPr lang="en-US" sz="2800" b="1" dirty="0">
              <a:solidFill>
                <a:srgbClr val="002060"/>
              </a:solidFill>
              <a:latin typeface="Garamond" pitchFamily="18" charset="0"/>
            </a:endParaRPr>
          </a:p>
          <a:p>
            <a:pPr marL="64008" indent="0" algn="l">
              <a:buNone/>
            </a:pPr>
            <a:r>
              <a:rPr lang="en-US" sz="2800" b="1" dirty="0">
                <a:solidFill>
                  <a:srgbClr val="002060"/>
                </a:solidFill>
                <a:latin typeface="Garamond" pitchFamily="18" charset="0"/>
              </a:rPr>
              <a:t>It secretes its essential product without the use of a duct directly into the bloodstream or else by diffusion into its surrounding tissue where it often affects only target cells near the release site. </a:t>
            </a:r>
            <a:endParaRPr lang="ar-IQ" sz="2800" b="1" dirty="0">
              <a:solidFill>
                <a:srgbClr val="002060"/>
              </a:solidFill>
              <a:latin typeface="Garamond" pitchFamily="18" charset="0"/>
            </a:endParaRPr>
          </a:p>
        </p:txBody>
      </p:sp>
    </p:spTree>
    <p:extLst>
      <p:ext uri="{BB962C8B-B14F-4D97-AF65-F5344CB8AC3E}">
        <p14:creationId xmlns:p14="http://schemas.microsoft.com/office/powerpoint/2010/main" val="337354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740452"/>
          </a:xfrm>
        </p:spPr>
        <p:txBody>
          <a:bodyPr/>
          <a:lstStyle/>
          <a:p>
            <a:pPr algn="l">
              <a:buNone/>
            </a:pPr>
            <a:r>
              <a:rPr lang="en-US" b="1" dirty="0">
                <a:solidFill>
                  <a:schemeClr val="accent3">
                    <a:lumMod val="60000"/>
                    <a:lumOff val="40000"/>
                  </a:schemeClr>
                </a:solidFill>
              </a:rPr>
              <a:t> </a:t>
            </a:r>
            <a:r>
              <a:rPr lang="en-US" sz="2800" b="1" dirty="0">
                <a:solidFill>
                  <a:schemeClr val="accent1"/>
                </a:solidFill>
                <a:latin typeface="Garamond" pitchFamily="18" charset="0"/>
              </a:rPr>
              <a:t>Epithelial glands</a:t>
            </a:r>
          </a:p>
          <a:p>
            <a:pPr algn="l">
              <a:buNone/>
            </a:pPr>
            <a:r>
              <a:rPr lang="en-US" b="1" dirty="0">
                <a:solidFill>
                  <a:schemeClr val="accent3">
                    <a:lumMod val="60000"/>
                    <a:lumOff val="40000"/>
                  </a:schemeClr>
                </a:solidFill>
              </a:rPr>
              <a:t> </a:t>
            </a:r>
          </a:p>
          <a:p>
            <a:pPr algn="l">
              <a:buNone/>
            </a:pPr>
            <a:r>
              <a:rPr lang="en-US" sz="2800" b="1" dirty="0">
                <a:solidFill>
                  <a:srgbClr val="002060"/>
                </a:solidFill>
                <a:latin typeface="Garamond" pitchFamily="18" charset="0"/>
              </a:rPr>
              <a:t>Are structures derived from epithelial cells that specialize in producing secretion.</a:t>
            </a:r>
          </a:p>
          <a:p>
            <a:pPr algn="l">
              <a:buNone/>
            </a:pPr>
            <a:endParaRPr lang="en-US" sz="2800" b="1" dirty="0">
              <a:solidFill>
                <a:srgbClr val="002060"/>
              </a:solidFill>
              <a:latin typeface="Garamond" pitchFamily="18" charset="0"/>
            </a:endParaRPr>
          </a:p>
          <a:p>
            <a:pPr algn="l">
              <a:buNone/>
            </a:pPr>
            <a:r>
              <a:rPr lang="en-US" sz="2800" b="1" dirty="0">
                <a:solidFill>
                  <a:srgbClr val="002060"/>
                </a:solidFill>
                <a:latin typeface="Garamond" pitchFamily="18" charset="0"/>
              </a:rPr>
              <a:t> </a:t>
            </a:r>
          </a:p>
          <a:p>
            <a:pPr algn="l">
              <a:buNone/>
            </a:pPr>
            <a:r>
              <a:rPr lang="en-US" sz="2800" b="1" dirty="0">
                <a:solidFill>
                  <a:srgbClr val="002060"/>
                </a:solidFill>
                <a:latin typeface="Garamond" pitchFamily="18" charset="0"/>
              </a:rPr>
              <a:t>They usually develop as invagination / in growths into the underlying connective tissue .</a:t>
            </a:r>
          </a:p>
          <a:p>
            <a:pPr algn="l">
              <a:buNone/>
            </a:pPr>
            <a:endParaRPr lang="ar-IQ"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52736"/>
            <a:ext cx="8229600" cy="479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33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533400"/>
            <a:ext cx="8229600" cy="990600"/>
          </a:xfrm>
        </p:spPr>
        <p:txBody>
          <a:bodyPr>
            <a:noAutofit/>
          </a:bodyPr>
          <a:lstStyle/>
          <a:p>
            <a:r>
              <a:rPr lang="en-US" sz="3200" b="1" dirty="0">
                <a:solidFill>
                  <a:schemeClr val="accent1"/>
                </a:solidFill>
                <a:latin typeface="Garamond" pitchFamily="18" charset="0"/>
              </a:rPr>
              <a:t>Types of glands:</a:t>
            </a:r>
            <a:br>
              <a:rPr lang="en-US" sz="3200" b="1" dirty="0">
                <a:solidFill>
                  <a:schemeClr val="accent1"/>
                </a:solidFill>
                <a:latin typeface="Garamond" pitchFamily="18" charset="0"/>
              </a:rPr>
            </a:br>
            <a:endParaRPr lang="ar-IQ" sz="3200" dirty="0">
              <a:solidFill>
                <a:schemeClr val="accent1"/>
              </a:solidFill>
              <a:latin typeface="Garamond" pitchFamily="18" charset="0"/>
            </a:endParaRPr>
          </a:p>
        </p:txBody>
      </p:sp>
      <p:sp>
        <p:nvSpPr>
          <p:cNvPr id="3" name="عنصر نائب للمحتوى 2"/>
          <p:cNvSpPr>
            <a:spLocks noGrp="1"/>
          </p:cNvSpPr>
          <p:nvPr>
            <p:ph idx="1"/>
          </p:nvPr>
        </p:nvSpPr>
        <p:spPr>
          <a:xfrm>
            <a:off x="214282" y="1285860"/>
            <a:ext cx="8643998" cy="4714908"/>
          </a:xfrm>
        </p:spPr>
        <p:txBody>
          <a:bodyPr>
            <a:normAutofit/>
          </a:bodyPr>
          <a:lstStyle/>
          <a:p>
            <a:pPr algn="l">
              <a:buNone/>
            </a:pPr>
            <a:r>
              <a:rPr lang="en-US" sz="2800" b="1" dirty="0">
                <a:solidFill>
                  <a:srgbClr val="002060"/>
                </a:solidFill>
                <a:latin typeface="Garamond" pitchFamily="18" charset="0"/>
              </a:rPr>
              <a:t>During fetal development epithelial cells </a:t>
            </a:r>
            <a:endParaRPr lang="ar-IQ" sz="2800" b="1" dirty="0">
              <a:solidFill>
                <a:srgbClr val="002060"/>
              </a:solidFill>
              <a:latin typeface="Garamond" pitchFamily="18" charset="0"/>
            </a:endParaRPr>
          </a:p>
          <a:p>
            <a:pPr algn="l">
              <a:buNone/>
            </a:pPr>
            <a:r>
              <a:rPr lang="en-US" sz="2800" b="1" dirty="0">
                <a:solidFill>
                  <a:srgbClr val="002060"/>
                </a:solidFill>
                <a:latin typeface="Garamond" pitchFamily="18" charset="0"/>
              </a:rPr>
              <a:t>proliferate and penetrate the underlying   connective tissue .</a:t>
            </a:r>
          </a:p>
          <a:p>
            <a:pPr algn="l">
              <a:buNone/>
            </a:pPr>
            <a:r>
              <a:rPr lang="en-US" sz="2800" i="1" dirty="0">
                <a:solidFill>
                  <a:srgbClr val="FF0000"/>
                </a:solidFill>
              </a:rPr>
              <a:t>they may or may not maintain connection with surface epithelium</a:t>
            </a:r>
            <a:r>
              <a:rPr lang="en-US" sz="2800" dirty="0">
                <a:solidFill>
                  <a:srgbClr val="FF0000"/>
                </a:solidFill>
              </a:rPr>
              <a:t>. </a:t>
            </a:r>
          </a:p>
          <a:p>
            <a:pPr algn="l">
              <a:buNone/>
            </a:pPr>
            <a:endParaRPr lang="en-US" dirty="0"/>
          </a:p>
          <a:p>
            <a:pPr marL="0" indent="0" algn="l" rtl="0">
              <a:buNone/>
            </a:pPr>
            <a:r>
              <a:rPr lang="en-US" sz="2800" b="1" dirty="0">
                <a:solidFill>
                  <a:srgbClr val="002060"/>
                </a:solidFill>
                <a:latin typeface="Garamond" pitchFamily="18" charset="0"/>
              </a:rPr>
              <a:t>When the connection is maintained , </a:t>
            </a:r>
            <a:r>
              <a:rPr lang="en-US" sz="2800" b="1" u="sng" dirty="0">
                <a:solidFill>
                  <a:srgbClr val="002060"/>
                </a:solidFill>
                <a:latin typeface="Garamond" pitchFamily="18" charset="0"/>
              </a:rPr>
              <a:t>exocrine glands </a:t>
            </a:r>
            <a:r>
              <a:rPr lang="en-US" sz="2800" b="1" dirty="0">
                <a:solidFill>
                  <a:srgbClr val="002060"/>
                </a:solidFill>
                <a:latin typeface="Garamond" pitchFamily="18" charset="0"/>
              </a:rPr>
              <a:t>are formed , with the connection lost </a:t>
            </a:r>
            <a:r>
              <a:rPr lang="en-US" sz="2800" b="1" u="sng" dirty="0">
                <a:solidFill>
                  <a:srgbClr val="002060"/>
                </a:solidFill>
                <a:latin typeface="Garamond" pitchFamily="18" charset="0"/>
              </a:rPr>
              <a:t>endocrine glands </a:t>
            </a:r>
            <a:r>
              <a:rPr lang="en-US" sz="2800" b="1" dirty="0">
                <a:solidFill>
                  <a:srgbClr val="002060"/>
                </a:solidFill>
                <a:latin typeface="Garamond" pitchFamily="18" charset="0"/>
              </a:rPr>
              <a:t>are forme</a:t>
            </a:r>
            <a:r>
              <a:rPr lang="en-US" sz="2800" dirty="0">
                <a:solidFill>
                  <a:srgbClr val="002060"/>
                </a:solidFill>
              </a:rPr>
              <a:t>d. </a:t>
            </a:r>
          </a:p>
          <a:p>
            <a:pPr marL="0" indent="0" algn="l" rtl="0">
              <a:buNone/>
            </a:pPr>
            <a:endParaRPr lang="en-US" sz="2800" b="1"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115616" y="1196752"/>
            <a:ext cx="6840759" cy="5280248"/>
          </a:xfrm>
          <a:prstGeom prst="rect">
            <a:avLst/>
          </a:prstGeom>
          <a:noFill/>
          <a:ln w="9525">
            <a:noFill/>
            <a:miter lim="800000"/>
            <a:headEnd/>
            <a:tailEnd/>
          </a:ln>
          <a:effectLst/>
        </p:spPr>
      </p:pic>
      <p:sp>
        <p:nvSpPr>
          <p:cNvPr id="4" name="TextBox 3"/>
          <p:cNvSpPr txBox="1"/>
          <p:nvPr/>
        </p:nvSpPr>
        <p:spPr>
          <a:xfrm>
            <a:off x="6493585" y="1340768"/>
            <a:ext cx="351378" cy="369332"/>
          </a:xfrm>
          <a:prstGeom prst="rect">
            <a:avLst/>
          </a:prstGeom>
          <a:noFill/>
        </p:spPr>
        <p:txBody>
          <a:bodyPr wrap="none" rtlCol="1">
            <a:spAutoFit/>
          </a:bodyPr>
          <a:lstStyle/>
          <a:p>
            <a:r>
              <a:rPr lang="en-US" b="1" dirty="0"/>
              <a:t>A</a:t>
            </a:r>
            <a:endParaRPr lang="ar-IQ" b="1" dirty="0"/>
          </a:p>
        </p:txBody>
      </p:sp>
      <p:cxnSp>
        <p:nvCxnSpPr>
          <p:cNvPr id="6" name="Straight Arrow Connector 5"/>
          <p:cNvCxnSpPr/>
          <p:nvPr/>
        </p:nvCxnSpPr>
        <p:spPr>
          <a:xfrm flipH="1">
            <a:off x="2483768" y="2420888"/>
            <a:ext cx="381642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08104" y="2420888"/>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Block Arc 10"/>
          <p:cNvSpPr/>
          <p:nvPr/>
        </p:nvSpPr>
        <p:spPr>
          <a:xfrm>
            <a:off x="4788024" y="3095249"/>
            <a:ext cx="1512168" cy="4571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2" name="TextBox 11"/>
          <p:cNvSpPr txBox="1"/>
          <p:nvPr/>
        </p:nvSpPr>
        <p:spPr>
          <a:xfrm>
            <a:off x="1347480" y="3645024"/>
            <a:ext cx="312907" cy="369332"/>
          </a:xfrm>
          <a:prstGeom prst="rect">
            <a:avLst/>
          </a:prstGeom>
          <a:noFill/>
        </p:spPr>
        <p:txBody>
          <a:bodyPr wrap="none" rtlCol="1">
            <a:spAutoFit/>
          </a:bodyPr>
          <a:lstStyle/>
          <a:p>
            <a:r>
              <a:rPr lang="en-US" b="1" dirty="0"/>
              <a:t>a</a:t>
            </a:r>
            <a:endParaRPr lang="ar-IQ" b="1" dirty="0"/>
          </a:p>
        </p:txBody>
      </p:sp>
      <p:sp>
        <p:nvSpPr>
          <p:cNvPr id="13" name="TextBox 12"/>
          <p:cNvSpPr txBox="1"/>
          <p:nvPr/>
        </p:nvSpPr>
        <p:spPr>
          <a:xfrm>
            <a:off x="5220072" y="2780928"/>
            <a:ext cx="325731" cy="369332"/>
          </a:xfrm>
          <a:prstGeom prst="rect">
            <a:avLst/>
          </a:prstGeom>
          <a:noFill/>
        </p:spPr>
        <p:txBody>
          <a:bodyPr wrap="none" rtlCol="1">
            <a:spAutoFit/>
          </a:bodyPr>
          <a:lstStyle/>
          <a:p>
            <a:r>
              <a:rPr lang="en-US" b="1" dirty="0"/>
              <a:t>b</a:t>
            </a:r>
            <a:endParaRPr lang="ar-IQ"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3568" y="692696"/>
            <a:ext cx="7704856" cy="1384995"/>
          </a:xfrm>
          <a:prstGeom prst="rect">
            <a:avLst/>
          </a:prstGeom>
        </p:spPr>
        <p:txBody>
          <a:bodyPr wrap="square">
            <a:spAutoFit/>
          </a:bodyPr>
          <a:lstStyle/>
          <a:p>
            <a:pPr algn="l" rtl="0"/>
            <a:r>
              <a:rPr lang="en-US" sz="2800" b="1" dirty="0">
                <a:solidFill>
                  <a:srgbClr val="002060"/>
                </a:solidFill>
                <a:latin typeface="Garamond" pitchFamily="18" charset="0"/>
              </a:rPr>
              <a:t>So the glands classified into three major groups on the basic of method of distribution of their secretary products to :</a:t>
            </a:r>
            <a:endParaRPr lang="ar-IQ" sz="2800" b="1" dirty="0">
              <a:solidFill>
                <a:srgbClr val="002060"/>
              </a:solidFill>
              <a:latin typeface="Garamond" pitchFamily="18" charset="0"/>
            </a:endParaRPr>
          </a:p>
        </p:txBody>
      </p:sp>
      <p:sp>
        <p:nvSpPr>
          <p:cNvPr id="3" name="Rectangle 2"/>
          <p:cNvSpPr/>
          <p:nvPr/>
        </p:nvSpPr>
        <p:spPr>
          <a:xfrm>
            <a:off x="683568" y="2420888"/>
            <a:ext cx="7488832" cy="2345257"/>
          </a:xfrm>
          <a:prstGeom prst="rect">
            <a:avLst/>
          </a:prstGeom>
        </p:spPr>
        <p:txBody>
          <a:bodyPr wrap="square">
            <a:spAutoFit/>
          </a:bodyPr>
          <a:lstStyle/>
          <a:p>
            <a:pPr marL="182880" lvl="0" indent="-182880" algn="l">
              <a:spcBef>
                <a:spcPct val="20000"/>
              </a:spcBef>
              <a:buClr>
                <a:srgbClr val="D34817"/>
              </a:buClr>
              <a:buSzPct val="85000"/>
            </a:pPr>
            <a:r>
              <a:rPr lang="en-US" sz="2800" b="1" dirty="0">
                <a:solidFill>
                  <a:srgbClr val="FF0000"/>
                </a:solidFill>
                <a:latin typeface="Garamond" pitchFamily="18" charset="0"/>
              </a:rPr>
              <a:t>1-Exocrine glands </a:t>
            </a:r>
            <a:r>
              <a:rPr lang="en-US" sz="2800" dirty="0">
                <a:solidFill>
                  <a:srgbClr val="FF0000"/>
                </a:solidFill>
                <a:latin typeface="Garamond" pitchFamily="18" charset="0"/>
              </a:rPr>
              <a:t>:</a:t>
            </a:r>
          </a:p>
          <a:p>
            <a:pPr marL="182880" lvl="0" indent="-182880" algn="l">
              <a:spcBef>
                <a:spcPct val="20000"/>
              </a:spcBef>
              <a:buClr>
                <a:srgbClr val="D34817"/>
              </a:buClr>
              <a:buSzPct val="85000"/>
            </a:pPr>
            <a:r>
              <a:rPr lang="en-US" sz="2400" dirty="0">
                <a:solidFill>
                  <a:prstClr val="black"/>
                </a:solidFill>
              </a:rPr>
              <a:t> </a:t>
            </a:r>
          </a:p>
          <a:p>
            <a:pPr marL="182880" lvl="0" indent="-182880" algn="l">
              <a:spcBef>
                <a:spcPct val="20000"/>
              </a:spcBef>
              <a:buClr>
                <a:srgbClr val="D34817"/>
              </a:buClr>
              <a:buSzPct val="85000"/>
            </a:pPr>
            <a:r>
              <a:rPr lang="en-US" sz="2800" b="1" dirty="0">
                <a:solidFill>
                  <a:srgbClr val="002060"/>
                </a:solidFill>
                <a:latin typeface="Garamond" pitchFamily="18" charset="0"/>
              </a:rPr>
              <a:t>Are derived from specialize epithelial cells have secretory portion and ducts that transport the product to the exterior of the glands </a:t>
            </a:r>
            <a:r>
              <a:rPr lang="en-US" sz="2400" dirty="0">
                <a:solidFill>
                  <a:srgbClr val="002060"/>
                </a:solidFill>
              </a:rPr>
              <a:t>.</a:t>
            </a:r>
            <a:endParaRPr lang="ar-IQ"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92696"/>
            <a:ext cx="8229600" cy="4572000"/>
          </a:xfrm>
        </p:spPr>
        <p:txBody>
          <a:bodyPr/>
          <a:lstStyle/>
          <a:p>
            <a:pPr algn="l" rtl="0"/>
            <a:endParaRPr lang="en-US" dirty="0"/>
          </a:p>
          <a:p>
            <a:pPr algn="l" rtl="0">
              <a:buNone/>
            </a:pPr>
            <a:r>
              <a:rPr lang="en-US" sz="2800" b="1" dirty="0">
                <a:solidFill>
                  <a:srgbClr val="002060"/>
                </a:solidFill>
                <a:latin typeface="Garamond" pitchFamily="18" charset="0"/>
              </a:rPr>
              <a:t>The duct may be made of squamous to stratified columnar cells </a:t>
            </a:r>
          </a:p>
          <a:p>
            <a:pPr algn="l" rtl="0">
              <a:buNone/>
            </a:pPr>
            <a:endParaRPr lang="en-US" sz="2800" b="1" dirty="0">
              <a:solidFill>
                <a:srgbClr val="002060"/>
              </a:solidFill>
              <a:latin typeface="Garamond" pitchFamily="18" charset="0"/>
            </a:endParaRPr>
          </a:p>
          <a:p>
            <a:pPr algn="l" rtl="0">
              <a:buNone/>
            </a:pPr>
            <a:r>
              <a:rPr lang="en-US" sz="2800" b="1" dirty="0">
                <a:solidFill>
                  <a:srgbClr val="002060"/>
                </a:solidFill>
                <a:latin typeface="Garamond" pitchFamily="18" charset="0"/>
              </a:rPr>
              <a:t>The secretory portion may be shaped like test tube (tubular) or as a flask (acina) which is a small ball of secretory epithelial cells containing a tiny central lumen .</a:t>
            </a:r>
          </a:p>
          <a:p>
            <a:endParaRPr lang="ar-IQ" sz="2800"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642910" y="428604"/>
            <a:ext cx="2405075" cy="246781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000628" y="428604"/>
            <a:ext cx="2428892" cy="242889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714348" y="3571876"/>
            <a:ext cx="2357454" cy="2357454"/>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5000629" y="3500438"/>
            <a:ext cx="2428892" cy="2357454"/>
          </a:xfrm>
          <a:prstGeom prst="rect">
            <a:avLst/>
          </a:prstGeom>
          <a:noFill/>
          <a:ln w="9525">
            <a:noFill/>
            <a:miter lim="800000"/>
            <a:headEnd/>
            <a:tailEnd/>
          </a:ln>
          <a:effectLst/>
        </p:spPr>
      </p:pic>
      <p:cxnSp>
        <p:nvCxnSpPr>
          <p:cNvPr id="3" name="Straight Connector 2"/>
          <p:cNvCxnSpPr/>
          <p:nvPr/>
        </p:nvCxnSpPr>
        <p:spPr>
          <a:xfrm>
            <a:off x="1781242" y="17728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714348" y="1412776"/>
            <a:ext cx="61729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8239" y="1592796"/>
            <a:ext cx="490840" cy="369332"/>
          </a:xfrm>
          <a:prstGeom prst="rect">
            <a:avLst/>
          </a:prstGeom>
          <a:noFill/>
        </p:spPr>
        <p:txBody>
          <a:bodyPr wrap="none" rtlCol="1">
            <a:spAutoFit/>
          </a:bodyPr>
          <a:lstStyle/>
          <a:p>
            <a:r>
              <a:rPr lang="en-US" sz="1200" b="1" dirty="0">
                <a:latin typeface="Garamond" pitchFamily="18" charset="0"/>
              </a:rPr>
              <a:t>duc</a:t>
            </a:r>
            <a:r>
              <a:rPr lang="en-US" dirty="0"/>
              <a:t>t</a:t>
            </a:r>
            <a:endParaRPr lang="ar-IQ" dirty="0"/>
          </a:p>
        </p:txBody>
      </p:sp>
      <p:cxnSp>
        <p:nvCxnSpPr>
          <p:cNvPr id="9" name="Straight Arrow Connector 8"/>
          <p:cNvCxnSpPr/>
          <p:nvPr/>
        </p:nvCxnSpPr>
        <p:spPr>
          <a:xfrm flipV="1">
            <a:off x="714348" y="2204864"/>
            <a:ext cx="8333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202" y="2636912"/>
            <a:ext cx="1311834" cy="276999"/>
          </a:xfrm>
          <a:prstGeom prst="rect">
            <a:avLst/>
          </a:prstGeom>
          <a:noFill/>
        </p:spPr>
        <p:txBody>
          <a:bodyPr wrap="none" rtlCol="1">
            <a:spAutoFit/>
          </a:bodyPr>
          <a:lstStyle/>
          <a:p>
            <a:r>
              <a:rPr lang="en-US" sz="1200" b="1" dirty="0">
                <a:latin typeface="Garamond" pitchFamily="18" charset="0"/>
              </a:rPr>
              <a:t>Secretory portion</a:t>
            </a:r>
            <a:endParaRPr lang="ar-IQ" sz="1200" b="1" dirty="0">
              <a:latin typeface="Garamond" pitchFamily="18" charset="0"/>
            </a:endParaRPr>
          </a:p>
        </p:txBody>
      </p:sp>
      <p:sp>
        <p:nvSpPr>
          <p:cNvPr id="12" name="Right Brace 11"/>
          <p:cNvSpPr/>
          <p:nvPr/>
        </p:nvSpPr>
        <p:spPr>
          <a:xfrm>
            <a:off x="3281572" y="836711"/>
            <a:ext cx="77724" cy="1938699"/>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3" name="TextBox 12"/>
          <p:cNvSpPr txBox="1"/>
          <p:nvPr/>
        </p:nvSpPr>
        <p:spPr>
          <a:xfrm>
            <a:off x="3491880" y="1806060"/>
            <a:ext cx="559769" cy="276999"/>
          </a:xfrm>
          <a:prstGeom prst="rect">
            <a:avLst/>
          </a:prstGeom>
          <a:noFill/>
        </p:spPr>
        <p:txBody>
          <a:bodyPr wrap="none" rtlCol="1">
            <a:spAutoFit/>
          </a:bodyPr>
          <a:lstStyle/>
          <a:p>
            <a:r>
              <a:rPr lang="en-US" sz="1200" b="1" dirty="0">
                <a:latin typeface="Garamond" pitchFamily="18" charset="0"/>
              </a:rPr>
              <a:t>Acina</a:t>
            </a:r>
            <a:endParaRPr lang="ar-IQ" sz="1200" b="1" dirty="0">
              <a:latin typeface="Garamond" pitchFamily="18" charset="0"/>
            </a:endParaRPr>
          </a:p>
        </p:txBody>
      </p:sp>
      <p:sp>
        <p:nvSpPr>
          <p:cNvPr id="14" name="Right Brace 13"/>
          <p:cNvSpPr/>
          <p:nvPr/>
        </p:nvSpPr>
        <p:spPr>
          <a:xfrm>
            <a:off x="3275856" y="3773714"/>
            <a:ext cx="76814" cy="195954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5" name="TextBox 14"/>
          <p:cNvSpPr txBox="1"/>
          <p:nvPr/>
        </p:nvSpPr>
        <p:spPr>
          <a:xfrm>
            <a:off x="3433605" y="4679165"/>
            <a:ext cx="706347" cy="276999"/>
          </a:xfrm>
          <a:prstGeom prst="rect">
            <a:avLst/>
          </a:prstGeom>
          <a:noFill/>
        </p:spPr>
        <p:txBody>
          <a:bodyPr wrap="none" rtlCol="1">
            <a:spAutoFit/>
          </a:bodyPr>
          <a:lstStyle/>
          <a:p>
            <a:r>
              <a:rPr lang="en-US" sz="1200" b="1" dirty="0">
                <a:latin typeface="Garamond" pitchFamily="18" charset="0"/>
              </a:rPr>
              <a:t>Tubular</a:t>
            </a:r>
            <a:endParaRPr lang="ar-IQ" sz="1200" b="1" dirty="0">
              <a:latin typeface="Garamond"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610</TotalTime>
  <Words>1135</Words>
  <Application>Microsoft Office PowerPoint</Application>
  <PresentationFormat>On-screen Show (4:3)</PresentationFormat>
  <Paragraphs>149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Garamond</vt:lpstr>
      <vt:lpstr>Times New Roman</vt:lpstr>
      <vt:lpstr>Clarity</vt:lpstr>
      <vt:lpstr>University of Basrah College of Medicine/ Department of Human Anatomy First Class Medical Biology   </vt:lpstr>
      <vt:lpstr>PowerPoint Presentation</vt:lpstr>
      <vt:lpstr>Objectives</vt:lpstr>
      <vt:lpstr>PowerPoint Presentation</vt:lpstr>
      <vt:lpstr>Types of glands: </vt:lpstr>
      <vt:lpstr>PowerPoint Presentation</vt:lpstr>
      <vt:lpstr>PowerPoint Presentation</vt:lpstr>
      <vt:lpstr>PowerPoint Presentation</vt:lpstr>
      <vt:lpstr>PowerPoint Presentation</vt:lpstr>
      <vt:lpstr>Functions of exocrine glands</vt:lpstr>
      <vt:lpstr>PowerPoint Presentation</vt:lpstr>
      <vt:lpstr>PowerPoint Presentation</vt:lpstr>
      <vt:lpstr>Functions of endocrine glands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between mucous and serous glands</vt:lpstr>
      <vt:lpstr>PowerPoint Presentation</vt:lpstr>
      <vt:lpstr>PowerPoint Presentation</vt:lpstr>
      <vt:lpstr>PowerPoint Presentation</vt:lpstr>
      <vt:lpstr>Merocrine glands: Pancreas &amp; Salivary glands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Balqees</cp:lastModifiedBy>
  <cp:revision>117</cp:revision>
  <dcterms:created xsi:type="dcterms:W3CDTF">2010-12-31T10:39:30Z</dcterms:created>
  <dcterms:modified xsi:type="dcterms:W3CDTF">2022-03-16T05:56:20Z</dcterms:modified>
</cp:coreProperties>
</file>